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4" r:id="rId1"/>
  </p:sldMasterIdLst>
  <p:notesMasterIdLst>
    <p:notesMasterId r:id="rId34"/>
  </p:notesMasterIdLst>
  <p:sldIdLst>
    <p:sldId id="256" r:id="rId2"/>
    <p:sldId id="257" r:id="rId3"/>
    <p:sldId id="305" r:id="rId4"/>
    <p:sldId id="307" r:id="rId5"/>
    <p:sldId id="308" r:id="rId6"/>
    <p:sldId id="304" r:id="rId7"/>
    <p:sldId id="303" r:id="rId8"/>
    <p:sldId id="309" r:id="rId9"/>
    <p:sldId id="310" r:id="rId10"/>
    <p:sldId id="311" r:id="rId11"/>
    <p:sldId id="312" r:id="rId12"/>
    <p:sldId id="313" r:id="rId13"/>
    <p:sldId id="314" r:id="rId14"/>
    <p:sldId id="316" r:id="rId15"/>
    <p:sldId id="317" r:id="rId16"/>
    <p:sldId id="286" r:id="rId17"/>
    <p:sldId id="287" r:id="rId18"/>
    <p:sldId id="289" r:id="rId19"/>
    <p:sldId id="290" r:id="rId20"/>
    <p:sldId id="291" r:id="rId21"/>
    <p:sldId id="292" r:id="rId22"/>
    <p:sldId id="293" r:id="rId23"/>
    <p:sldId id="294" r:id="rId24"/>
    <p:sldId id="295" r:id="rId25"/>
    <p:sldId id="296" r:id="rId26"/>
    <p:sldId id="297" r:id="rId27"/>
    <p:sldId id="298" r:id="rId28"/>
    <p:sldId id="301" r:id="rId29"/>
    <p:sldId id="315" r:id="rId30"/>
    <p:sldId id="299" r:id="rId31"/>
    <p:sldId id="300" r:id="rId32"/>
    <p:sldId id="288" r:id="rId33"/>
  </p:sldIdLst>
  <p:sldSz cx="9144000" cy="6858000" type="screen4x3"/>
  <p:notesSz cx="6858000" cy="9144000"/>
  <p:defaultTex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5pPr>
    <a:lvl6pPr marL="2286000" algn="l" defTabSz="914400" rtl="0" eaLnBrk="1" latinLnBrk="0" hangingPunct="1">
      <a:defRPr sz="2400" kern="1200">
        <a:solidFill>
          <a:schemeClr val="bg1"/>
        </a:solidFill>
        <a:latin typeface="Times New Roman" pitchFamily="16" charset="0"/>
        <a:ea typeface="+mn-ea"/>
        <a:cs typeface="+mn-cs"/>
      </a:defRPr>
    </a:lvl6pPr>
    <a:lvl7pPr marL="2743200" algn="l" defTabSz="914400" rtl="0" eaLnBrk="1" latinLnBrk="0" hangingPunct="1">
      <a:defRPr sz="2400" kern="1200">
        <a:solidFill>
          <a:schemeClr val="bg1"/>
        </a:solidFill>
        <a:latin typeface="Times New Roman" pitchFamily="16" charset="0"/>
        <a:ea typeface="+mn-ea"/>
        <a:cs typeface="+mn-cs"/>
      </a:defRPr>
    </a:lvl7pPr>
    <a:lvl8pPr marL="3200400" algn="l" defTabSz="914400" rtl="0" eaLnBrk="1" latinLnBrk="0" hangingPunct="1">
      <a:defRPr sz="2400" kern="1200">
        <a:solidFill>
          <a:schemeClr val="bg1"/>
        </a:solidFill>
        <a:latin typeface="Times New Roman" pitchFamily="16" charset="0"/>
        <a:ea typeface="+mn-ea"/>
        <a:cs typeface="+mn-cs"/>
      </a:defRPr>
    </a:lvl8pPr>
    <a:lvl9pPr marL="3657600" algn="l" defTabSz="914400" rtl="0" eaLnBrk="1" latinLnBrk="0" hangingPunct="1">
      <a:defRPr sz="2400" kern="1200">
        <a:solidFill>
          <a:schemeClr val="bg1"/>
        </a:solidFill>
        <a:latin typeface="Times New Roman" pitchFamily="1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31"/>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626" y="-9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050" name="Rectangle 2"/>
          <p:cNvSpPr>
            <a:spLocks noGrp="1" noChangeArrowheads="1"/>
          </p:cNvSpPr>
          <p:nvPr>
            <p:ph type="hdr"/>
          </p:nvPr>
        </p:nvSpPr>
        <p:spPr bwMode="auto">
          <a:xfrm>
            <a:off x="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endParaRPr lang="pl-PL" altLang="pl-PL"/>
          </a:p>
        </p:txBody>
      </p:sp>
      <p:sp>
        <p:nvSpPr>
          <p:cNvPr id="2051" name="Rectangle 3"/>
          <p:cNvSpPr>
            <a:spLocks noGrp="1" noChangeArrowheads="1"/>
          </p:cNvSpPr>
          <p:nvPr>
            <p:ph type="dt"/>
          </p:nvPr>
        </p:nvSpPr>
        <p:spPr bwMode="auto">
          <a:xfrm>
            <a:off x="388620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endParaRPr lang="pl-PL" altLang="pl-PL"/>
          </a:p>
        </p:txBody>
      </p:sp>
      <p:sp>
        <p:nvSpPr>
          <p:cNvPr id="2052"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3" name="Rectangle 5"/>
          <p:cNvSpPr>
            <a:spLocks noGrp="1" noChangeArrowheads="1"/>
          </p:cNvSpPr>
          <p:nvPr>
            <p:ph type="body"/>
          </p:nvPr>
        </p:nvSpPr>
        <p:spPr bwMode="auto">
          <a:xfrm>
            <a:off x="914400" y="4343400"/>
            <a:ext cx="50276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pl-PL" altLang="pl-PL" smtClean="0"/>
          </a:p>
        </p:txBody>
      </p:sp>
      <p:sp>
        <p:nvSpPr>
          <p:cNvPr id="2054" name="Rectangle 6"/>
          <p:cNvSpPr>
            <a:spLocks noGrp="1" noChangeArrowheads="1"/>
          </p:cNvSpPr>
          <p:nvPr>
            <p:ph type="ftr"/>
          </p:nvPr>
        </p:nvSpPr>
        <p:spPr bwMode="auto">
          <a:xfrm>
            <a:off x="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endParaRPr lang="pl-PL" altLang="pl-PL"/>
          </a:p>
        </p:txBody>
      </p:sp>
      <p:sp>
        <p:nvSpPr>
          <p:cNvPr id="2055" name="Rectangle 7"/>
          <p:cNvSpPr>
            <a:spLocks noGrp="1" noChangeArrowheads="1"/>
          </p:cNvSpPr>
          <p:nvPr>
            <p:ph type="sldNum"/>
          </p:nvPr>
        </p:nvSpPr>
        <p:spPr bwMode="auto">
          <a:xfrm>
            <a:off x="388620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fld id="{0082BAB2-A44B-4A06-9805-7C0FA141E5F6}" type="slidenum">
              <a:rPr lang="pl-PL" altLang="pl-PL"/>
              <a:pPr/>
              <a:t>‹#›</a:t>
            </a:fld>
            <a:endParaRPr lang="pl-PL" altLang="pl-PL"/>
          </a:p>
        </p:txBody>
      </p:sp>
    </p:spTree>
    <p:extLst>
      <p:ext uri="{BB962C8B-B14F-4D97-AF65-F5344CB8AC3E}">
        <p14:creationId xmlns:p14="http://schemas.microsoft.com/office/powerpoint/2010/main" val="3476167574"/>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B0864C86-3347-422B-B074-58D39300F9BE}" type="slidenum">
              <a:rPr lang="pl-PL" altLang="pl-PL"/>
              <a:pPr/>
              <a:t>1</a:t>
            </a:fld>
            <a:endParaRPr lang="pl-PL" altLang="pl-PL"/>
          </a:p>
        </p:txBody>
      </p:sp>
      <p:sp>
        <p:nvSpPr>
          <p:cNvPr id="348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15</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16</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17</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18</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19</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20</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21</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22</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23</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24</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6873680-F6C1-453A-8E93-4411D006534F}" type="slidenum">
              <a:rPr lang="pl-PL" altLang="pl-PL"/>
              <a:pPr/>
              <a:t>2</a:t>
            </a:fld>
            <a:endParaRPr lang="pl-PL" altLang="pl-PL"/>
          </a:p>
        </p:txBody>
      </p:sp>
      <p:sp>
        <p:nvSpPr>
          <p:cNvPr id="35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25</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26</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27</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28</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29</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30</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31</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32</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8</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9</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10</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11</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12</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13</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28AF78-EEE7-46B1-A263-6D2E5BA0E2D1}" type="slidenum">
              <a:rPr lang="pl-PL" altLang="pl-PL"/>
              <a:pPr/>
              <a:t>14</a:t>
            </a:fld>
            <a:endParaRPr lang="pl-PL" altLang="pl-PL"/>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endParaRPr lang="pl-PL" altLang="pl-PL"/>
          </a:p>
        </p:txBody>
      </p:sp>
      <p:sp>
        <p:nvSpPr>
          <p:cNvPr id="5" name="Symbol zastępczy stopki 4"/>
          <p:cNvSpPr>
            <a:spLocks noGrp="1"/>
          </p:cNvSpPr>
          <p:nvPr>
            <p:ph type="ftr" sz="quarter" idx="11"/>
          </p:nvPr>
        </p:nvSpPr>
        <p:spPr/>
        <p:txBody>
          <a:bodyPr/>
          <a:lstStyle/>
          <a:p>
            <a:endParaRPr lang="pl-PL" altLang="pl-PL"/>
          </a:p>
        </p:txBody>
      </p:sp>
      <p:sp>
        <p:nvSpPr>
          <p:cNvPr id="6" name="Symbol zastępczy numeru slajdu 5"/>
          <p:cNvSpPr>
            <a:spLocks noGrp="1"/>
          </p:cNvSpPr>
          <p:nvPr>
            <p:ph type="sldNum" sz="quarter" idx="12"/>
          </p:nvPr>
        </p:nvSpPr>
        <p:spPr/>
        <p:txBody>
          <a:bodyPr/>
          <a:lstStyle/>
          <a:p>
            <a:fld id="{E37326DC-454E-4BD4-B6AD-73F8625A2C31}" type="slidenum">
              <a:rPr lang="pl-PL" altLang="pl-PL" smtClean="0"/>
              <a:pPr/>
              <a:t>‹#›</a:t>
            </a:fld>
            <a:endParaRPr lang="pl-PL" altLang="pl-PL"/>
          </a:p>
        </p:txBody>
      </p:sp>
    </p:spTree>
    <p:extLst>
      <p:ext uri="{BB962C8B-B14F-4D97-AF65-F5344CB8AC3E}">
        <p14:creationId xmlns:p14="http://schemas.microsoft.com/office/powerpoint/2010/main" val="496248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endParaRPr lang="pl-PL" altLang="pl-PL"/>
          </a:p>
        </p:txBody>
      </p:sp>
      <p:sp>
        <p:nvSpPr>
          <p:cNvPr id="5" name="Symbol zastępczy stopki 4"/>
          <p:cNvSpPr>
            <a:spLocks noGrp="1"/>
          </p:cNvSpPr>
          <p:nvPr>
            <p:ph type="ftr" sz="quarter" idx="11"/>
          </p:nvPr>
        </p:nvSpPr>
        <p:spPr/>
        <p:txBody>
          <a:bodyPr/>
          <a:lstStyle/>
          <a:p>
            <a:endParaRPr lang="pl-PL" altLang="pl-PL"/>
          </a:p>
        </p:txBody>
      </p:sp>
      <p:sp>
        <p:nvSpPr>
          <p:cNvPr id="6" name="Symbol zastępczy numeru slajdu 5"/>
          <p:cNvSpPr>
            <a:spLocks noGrp="1"/>
          </p:cNvSpPr>
          <p:nvPr>
            <p:ph type="sldNum" sz="quarter" idx="12"/>
          </p:nvPr>
        </p:nvSpPr>
        <p:spPr/>
        <p:txBody>
          <a:bodyPr/>
          <a:lstStyle/>
          <a:p>
            <a:fld id="{4497EA8C-C5E0-44D1-95B4-BF73589440DE}" type="slidenum">
              <a:rPr lang="pl-PL" altLang="pl-PL" smtClean="0"/>
              <a:pPr/>
              <a:t>‹#›</a:t>
            </a:fld>
            <a:endParaRPr lang="pl-PL" altLang="pl-PL"/>
          </a:p>
        </p:txBody>
      </p:sp>
    </p:spTree>
    <p:extLst>
      <p:ext uri="{BB962C8B-B14F-4D97-AF65-F5344CB8AC3E}">
        <p14:creationId xmlns:p14="http://schemas.microsoft.com/office/powerpoint/2010/main" val="1311479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endParaRPr lang="pl-PL" altLang="pl-PL"/>
          </a:p>
        </p:txBody>
      </p:sp>
      <p:sp>
        <p:nvSpPr>
          <p:cNvPr id="5" name="Symbol zastępczy stopki 4"/>
          <p:cNvSpPr>
            <a:spLocks noGrp="1"/>
          </p:cNvSpPr>
          <p:nvPr>
            <p:ph type="ftr" sz="quarter" idx="11"/>
          </p:nvPr>
        </p:nvSpPr>
        <p:spPr/>
        <p:txBody>
          <a:bodyPr/>
          <a:lstStyle/>
          <a:p>
            <a:endParaRPr lang="pl-PL" altLang="pl-PL"/>
          </a:p>
        </p:txBody>
      </p:sp>
      <p:sp>
        <p:nvSpPr>
          <p:cNvPr id="6" name="Symbol zastępczy numeru slajdu 5"/>
          <p:cNvSpPr>
            <a:spLocks noGrp="1"/>
          </p:cNvSpPr>
          <p:nvPr>
            <p:ph type="sldNum" sz="quarter" idx="12"/>
          </p:nvPr>
        </p:nvSpPr>
        <p:spPr/>
        <p:txBody>
          <a:bodyPr/>
          <a:lstStyle/>
          <a:p>
            <a:fld id="{528E0933-2600-4572-98FD-905C6C15D494}" type="slidenum">
              <a:rPr lang="pl-PL" altLang="pl-PL" smtClean="0"/>
              <a:pPr/>
              <a:t>‹#›</a:t>
            </a:fld>
            <a:endParaRPr lang="pl-PL" altLang="pl-PL"/>
          </a:p>
        </p:txBody>
      </p:sp>
    </p:spTree>
    <p:extLst>
      <p:ext uri="{BB962C8B-B14F-4D97-AF65-F5344CB8AC3E}">
        <p14:creationId xmlns:p14="http://schemas.microsoft.com/office/powerpoint/2010/main" val="695137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685800" y="463550"/>
            <a:ext cx="7770813" cy="1433513"/>
          </a:xfrm>
        </p:spPr>
        <p:txBody>
          <a:bodyPr/>
          <a:lstStyle/>
          <a:p>
            <a:r>
              <a:rPr lang="pl-PL" smtClean="0"/>
              <a:t>Kliknij, aby edytować styl</a:t>
            </a:r>
            <a:endParaRPr lang="pl-PL"/>
          </a:p>
        </p:txBody>
      </p:sp>
      <p:sp>
        <p:nvSpPr>
          <p:cNvPr id="3" name="Symbol zastępczy tekstu 2"/>
          <p:cNvSpPr>
            <a:spLocks noGrp="1"/>
          </p:cNvSpPr>
          <p:nvPr>
            <p:ph type="body" sz="half" idx="1"/>
          </p:nvPr>
        </p:nvSpPr>
        <p:spPr>
          <a:xfrm>
            <a:off x="685800" y="1981200"/>
            <a:ext cx="3808413" cy="42338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6613" y="1981200"/>
            <a:ext cx="3810000" cy="42338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idx="10"/>
          </p:nvPr>
        </p:nvSpPr>
        <p:spPr>
          <a:xfrm>
            <a:off x="685800" y="6248400"/>
            <a:ext cx="1903413" cy="455613"/>
          </a:xfrm>
        </p:spPr>
        <p:txBody>
          <a:bodyPr/>
          <a:lstStyle>
            <a:lvl1pPr>
              <a:defRPr/>
            </a:lvl1pPr>
          </a:lstStyle>
          <a:p>
            <a:endParaRPr lang="pl-PL" altLang="pl-PL"/>
          </a:p>
        </p:txBody>
      </p:sp>
      <p:sp>
        <p:nvSpPr>
          <p:cNvPr id="6" name="Symbol zastępczy stopki 5"/>
          <p:cNvSpPr>
            <a:spLocks noGrp="1"/>
          </p:cNvSpPr>
          <p:nvPr>
            <p:ph type="ftr" idx="11"/>
          </p:nvPr>
        </p:nvSpPr>
        <p:spPr>
          <a:xfrm>
            <a:off x="3124200" y="6248400"/>
            <a:ext cx="2894013" cy="455613"/>
          </a:xfrm>
        </p:spPr>
        <p:txBody>
          <a:bodyPr/>
          <a:lstStyle>
            <a:lvl1pPr>
              <a:defRPr/>
            </a:lvl1pPr>
          </a:lstStyle>
          <a:p>
            <a:endParaRPr lang="pl-PL" altLang="pl-PL"/>
          </a:p>
        </p:txBody>
      </p:sp>
      <p:sp>
        <p:nvSpPr>
          <p:cNvPr id="7" name="Symbol zastępczy numeru slajdu 6"/>
          <p:cNvSpPr>
            <a:spLocks noGrp="1"/>
          </p:cNvSpPr>
          <p:nvPr>
            <p:ph type="sldNum" idx="12"/>
          </p:nvPr>
        </p:nvSpPr>
        <p:spPr>
          <a:xfrm>
            <a:off x="6553200" y="6248400"/>
            <a:ext cx="1903413" cy="455613"/>
          </a:xfrm>
        </p:spPr>
        <p:txBody>
          <a:bodyPr/>
          <a:lstStyle>
            <a:lvl1pPr>
              <a:defRPr/>
            </a:lvl1pPr>
          </a:lstStyle>
          <a:p>
            <a:fld id="{BAE48E58-BEF7-41D8-B635-070339F8A886}" type="slidenum">
              <a:rPr lang="pl-PL" altLang="pl-PL"/>
              <a:pPr/>
              <a:t>‹#›</a:t>
            </a:fld>
            <a:endParaRPr lang="pl-PL" altLang="pl-PL"/>
          </a:p>
        </p:txBody>
      </p:sp>
    </p:spTree>
    <p:extLst>
      <p:ext uri="{BB962C8B-B14F-4D97-AF65-F5344CB8AC3E}">
        <p14:creationId xmlns:p14="http://schemas.microsoft.com/office/powerpoint/2010/main" val="1839316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endParaRPr lang="pl-PL" altLang="pl-PL"/>
          </a:p>
        </p:txBody>
      </p:sp>
      <p:sp>
        <p:nvSpPr>
          <p:cNvPr id="5" name="Symbol zastępczy stopki 4"/>
          <p:cNvSpPr>
            <a:spLocks noGrp="1"/>
          </p:cNvSpPr>
          <p:nvPr>
            <p:ph type="ftr" sz="quarter" idx="11"/>
          </p:nvPr>
        </p:nvSpPr>
        <p:spPr/>
        <p:txBody>
          <a:bodyPr/>
          <a:lstStyle/>
          <a:p>
            <a:endParaRPr lang="pl-PL" altLang="pl-PL"/>
          </a:p>
        </p:txBody>
      </p:sp>
      <p:sp>
        <p:nvSpPr>
          <p:cNvPr id="6" name="Symbol zastępczy numeru slajdu 5"/>
          <p:cNvSpPr>
            <a:spLocks noGrp="1"/>
          </p:cNvSpPr>
          <p:nvPr>
            <p:ph type="sldNum" sz="quarter" idx="12"/>
          </p:nvPr>
        </p:nvSpPr>
        <p:spPr/>
        <p:txBody>
          <a:bodyPr/>
          <a:lstStyle/>
          <a:p>
            <a:fld id="{9DC0A6AC-A2C0-4E7E-9485-FAB290492478}" type="slidenum">
              <a:rPr lang="pl-PL" altLang="pl-PL" smtClean="0"/>
              <a:pPr/>
              <a:t>‹#›</a:t>
            </a:fld>
            <a:endParaRPr lang="pl-PL" altLang="pl-PL"/>
          </a:p>
        </p:txBody>
      </p:sp>
    </p:spTree>
    <p:extLst>
      <p:ext uri="{BB962C8B-B14F-4D97-AF65-F5344CB8AC3E}">
        <p14:creationId xmlns:p14="http://schemas.microsoft.com/office/powerpoint/2010/main" val="1711181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endParaRPr lang="pl-PL" altLang="pl-PL"/>
          </a:p>
        </p:txBody>
      </p:sp>
      <p:sp>
        <p:nvSpPr>
          <p:cNvPr id="5" name="Symbol zastępczy stopki 4"/>
          <p:cNvSpPr>
            <a:spLocks noGrp="1"/>
          </p:cNvSpPr>
          <p:nvPr>
            <p:ph type="ftr" sz="quarter" idx="11"/>
          </p:nvPr>
        </p:nvSpPr>
        <p:spPr/>
        <p:txBody>
          <a:bodyPr/>
          <a:lstStyle/>
          <a:p>
            <a:endParaRPr lang="pl-PL" altLang="pl-PL"/>
          </a:p>
        </p:txBody>
      </p:sp>
      <p:sp>
        <p:nvSpPr>
          <p:cNvPr id="6" name="Symbol zastępczy numeru slajdu 5"/>
          <p:cNvSpPr>
            <a:spLocks noGrp="1"/>
          </p:cNvSpPr>
          <p:nvPr>
            <p:ph type="sldNum" sz="quarter" idx="12"/>
          </p:nvPr>
        </p:nvSpPr>
        <p:spPr/>
        <p:txBody>
          <a:bodyPr/>
          <a:lstStyle/>
          <a:p>
            <a:fld id="{741BA59E-7A3E-4F8D-91D0-0766B1828CA0}" type="slidenum">
              <a:rPr lang="pl-PL" altLang="pl-PL" smtClean="0"/>
              <a:pPr/>
              <a:t>‹#›</a:t>
            </a:fld>
            <a:endParaRPr lang="pl-PL" altLang="pl-PL"/>
          </a:p>
        </p:txBody>
      </p:sp>
    </p:spTree>
    <p:extLst>
      <p:ext uri="{BB962C8B-B14F-4D97-AF65-F5344CB8AC3E}">
        <p14:creationId xmlns:p14="http://schemas.microsoft.com/office/powerpoint/2010/main" val="1204006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endParaRPr lang="pl-PL" altLang="pl-PL"/>
          </a:p>
        </p:txBody>
      </p:sp>
      <p:sp>
        <p:nvSpPr>
          <p:cNvPr id="6" name="Symbol zastępczy stopki 5"/>
          <p:cNvSpPr>
            <a:spLocks noGrp="1"/>
          </p:cNvSpPr>
          <p:nvPr>
            <p:ph type="ftr" sz="quarter" idx="11"/>
          </p:nvPr>
        </p:nvSpPr>
        <p:spPr/>
        <p:txBody>
          <a:bodyPr/>
          <a:lstStyle/>
          <a:p>
            <a:endParaRPr lang="pl-PL" altLang="pl-PL"/>
          </a:p>
        </p:txBody>
      </p:sp>
      <p:sp>
        <p:nvSpPr>
          <p:cNvPr id="7" name="Symbol zastępczy numeru slajdu 6"/>
          <p:cNvSpPr>
            <a:spLocks noGrp="1"/>
          </p:cNvSpPr>
          <p:nvPr>
            <p:ph type="sldNum" sz="quarter" idx="12"/>
          </p:nvPr>
        </p:nvSpPr>
        <p:spPr/>
        <p:txBody>
          <a:bodyPr/>
          <a:lstStyle/>
          <a:p>
            <a:fld id="{CFEC17C1-B7A6-42C9-A4BF-5A88D2CC8709}" type="slidenum">
              <a:rPr lang="pl-PL" altLang="pl-PL" smtClean="0"/>
              <a:pPr/>
              <a:t>‹#›</a:t>
            </a:fld>
            <a:endParaRPr lang="pl-PL" altLang="pl-PL"/>
          </a:p>
        </p:txBody>
      </p:sp>
    </p:spTree>
    <p:extLst>
      <p:ext uri="{BB962C8B-B14F-4D97-AF65-F5344CB8AC3E}">
        <p14:creationId xmlns:p14="http://schemas.microsoft.com/office/powerpoint/2010/main" val="507378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endParaRPr lang="pl-PL" altLang="pl-PL"/>
          </a:p>
        </p:txBody>
      </p:sp>
      <p:sp>
        <p:nvSpPr>
          <p:cNvPr id="8" name="Symbol zastępczy stopki 7"/>
          <p:cNvSpPr>
            <a:spLocks noGrp="1"/>
          </p:cNvSpPr>
          <p:nvPr>
            <p:ph type="ftr" sz="quarter" idx="11"/>
          </p:nvPr>
        </p:nvSpPr>
        <p:spPr/>
        <p:txBody>
          <a:bodyPr/>
          <a:lstStyle/>
          <a:p>
            <a:endParaRPr lang="pl-PL" altLang="pl-PL"/>
          </a:p>
        </p:txBody>
      </p:sp>
      <p:sp>
        <p:nvSpPr>
          <p:cNvPr id="9" name="Symbol zastępczy numeru slajdu 8"/>
          <p:cNvSpPr>
            <a:spLocks noGrp="1"/>
          </p:cNvSpPr>
          <p:nvPr>
            <p:ph type="sldNum" sz="quarter" idx="12"/>
          </p:nvPr>
        </p:nvSpPr>
        <p:spPr/>
        <p:txBody>
          <a:bodyPr/>
          <a:lstStyle/>
          <a:p>
            <a:fld id="{302929C1-3329-4376-94F2-63A81697DAFD}" type="slidenum">
              <a:rPr lang="pl-PL" altLang="pl-PL" smtClean="0"/>
              <a:pPr/>
              <a:t>‹#›</a:t>
            </a:fld>
            <a:endParaRPr lang="pl-PL" altLang="pl-PL"/>
          </a:p>
        </p:txBody>
      </p:sp>
    </p:spTree>
    <p:extLst>
      <p:ext uri="{BB962C8B-B14F-4D97-AF65-F5344CB8AC3E}">
        <p14:creationId xmlns:p14="http://schemas.microsoft.com/office/powerpoint/2010/main" val="2270049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endParaRPr lang="pl-PL" altLang="pl-PL"/>
          </a:p>
        </p:txBody>
      </p:sp>
      <p:sp>
        <p:nvSpPr>
          <p:cNvPr id="4" name="Symbol zastępczy stopki 3"/>
          <p:cNvSpPr>
            <a:spLocks noGrp="1"/>
          </p:cNvSpPr>
          <p:nvPr>
            <p:ph type="ftr" sz="quarter" idx="11"/>
          </p:nvPr>
        </p:nvSpPr>
        <p:spPr/>
        <p:txBody>
          <a:bodyPr/>
          <a:lstStyle/>
          <a:p>
            <a:endParaRPr lang="pl-PL" altLang="pl-PL"/>
          </a:p>
        </p:txBody>
      </p:sp>
      <p:sp>
        <p:nvSpPr>
          <p:cNvPr id="5" name="Symbol zastępczy numeru slajdu 4"/>
          <p:cNvSpPr>
            <a:spLocks noGrp="1"/>
          </p:cNvSpPr>
          <p:nvPr>
            <p:ph type="sldNum" sz="quarter" idx="12"/>
          </p:nvPr>
        </p:nvSpPr>
        <p:spPr/>
        <p:txBody>
          <a:bodyPr/>
          <a:lstStyle/>
          <a:p>
            <a:fld id="{6A486894-20D4-4655-9136-37E0AAF46D87}" type="slidenum">
              <a:rPr lang="pl-PL" altLang="pl-PL" smtClean="0"/>
              <a:pPr/>
              <a:t>‹#›</a:t>
            </a:fld>
            <a:endParaRPr lang="pl-PL" altLang="pl-PL"/>
          </a:p>
        </p:txBody>
      </p:sp>
    </p:spTree>
    <p:extLst>
      <p:ext uri="{BB962C8B-B14F-4D97-AF65-F5344CB8AC3E}">
        <p14:creationId xmlns:p14="http://schemas.microsoft.com/office/powerpoint/2010/main" val="9401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endParaRPr lang="pl-PL" altLang="pl-PL"/>
          </a:p>
        </p:txBody>
      </p:sp>
      <p:sp>
        <p:nvSpPr>
          <p:cNvPr id="3" name="Symbol zastępczy stopki 2"/>
          <p:cNvSpPr>
            <a:spLocks noGrp="1"/>
          </p:cNvSpPr>
          <p:nvPr>
            <p:ph type="ftr" sz="quarter" idx="11"/>
          </p:nvPr>
        </p:nvSpPr>
        <p:spPr/>
        <p:txBody>
          <a:bodyPr/>
          <a:lstStyle/>
          <a:p>
            <a:endParaRPr lang="pl-PL" altLang="pl-PL"/>
          </a:p>
        </p:txBody>
      </p:sp>
      <p:sp>
        <p:nvSpPr>
          <p:cNvPr id="4" name="Symbol zastępczy numeru slajdu 3"/>
          <p:cNvSpPr>
            <a:spLocks noGrp="1"/>
          </p:cNvSpPr>
          <p:nvPr>
            <p:ph type="sldNum" sz="quarter" idx="12"/>
          </p:nvPr>
        </p:nvSpPr>
        <p:spPr/>
        <p:txBody>
          <a:bodyPr/>
          <a:lstStyle/>
          <a:p>
            <a:fld id="{D4CF4FDE-DA07-4276-BBDD-2F5105D55B36}" type="slidenum">
              <a:rPr lang="pl-PL" altLang="pl-PL" smtClean="0"/>
              <a:pPr/>
              <a:t>‹#›</a:t>
            </a:fld>
            <a:endParaRPr lang="pl-PL" altLang="pl-PL"/>
          </a:p>
        </p:txBody>
      </p:sp>
    </p:spTree>
    <p:extLst>
      <p:ext uri="{BB962C8B-B14F-4D97-AF65-F5344CB8AC3E}">
        <p14:creationId xmlns:p14="http://schemas.microsoft.com/office/powerpoint/2010/main" val="1937577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endParaRPr lang="pl-PL" altLang="pl-PL"/>
          </a:p>
        </p:txBody>
      </p:sp>
      <p:sp>
        <p:nvSpPr>
          <p:cNvPr id="6" name="Symbol zastępczy stopki 5"/>
          <p:cNvSpPr>
            <a:spLocks noGrp="1"/>
          </p:cNvSpPr>
          <p:nvPr>
            <p:ph type="ftr" sz="quarter" idx="11"/>
          </p:nvPr>
        </p:nvSpPr>
        <p:spPr/>
        <p:txBody>
          <a:bodyPr/>
          <a:lstStyle/>
          <a:p>
            <a:endParaRPr lang="pl-PL" altLang="pl-PL"/>
          </a:p>
        </p:txBody>
      </p:sp>
      <p:sp>
        <p:nvSpPr>
          <p:cNvPr id="7" name="Symbol zastępczy numeru slajdu 6"/>
          <p:cNvSpPr>
            <a:spLocks noGrp="1"/>
          </p:cNvSpPr>
          <p:nvPr>
            <p:ph type="sldNum" sz="quarter" idx="12"/>
          </p:nvPr>
        </p:nvSpPr>
        <p:spPr/>
        <p:txBody>
          <a:bodyPr/>
          <a:lstStyle/>
          <a:p>
            <a:fld id="{C763761B-C28D-483E-844C-9FF2CE43AC2F}" type="slidenum">
              <a:rPr lang="pl-PL" altLang="pl-PL" smtClean="0"/>
              <a:pPr/>
              <a:t>‹#›</a:t>
            </a:fld>
            <a:endParaRPr lang="pl-PL" altLang="pl-PL"/>
          </a:p>
        </p:txBody>
      </p:sp>
    </p:spTree>
    <p:extLst>
      <p:ext uri="{BB962C8B-B14F-4D97-AF65-F5344CB8AC3E}">
        <p14:creationId xmlns:p14="http://schemas.microsoft.com/office/powerpoint/2010/main" val="721937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endParaRPr lang="pl-PL" altLang="pl-PL"/>
          </a:p>
        </p:txBody>
      </p:sp>
      <p:sp>
        <p:nvSpPr>
          <p:cNvPr id="6" name="Symbol zastępczy stopki 5"/>
          <p:cNvSpPr>
            <a:spLocks noGrp="1"/>
          </p:cNvSpPr>
          <p:nvPr>
            <p:ph type="ftr" sz="quarter" idx="11"/>
          </p:nvPr>
        </p:nvSpPr>
        <p:spPr/>
        <p:txBody>
          <a:bodyPr/>
          <a:lstStyle/>
          <a:p>
            <a:endParaRPr lang="pl-PL" altLang="pl-PL"/>
          </a:p>
        </p:txBody>
      </p:sp>
      <p:sp>
        <p:nvSpPr>
          <p:cNvPr id="7" name="Symbol zastępczy numeru slajdu 6"/>
          <p:cNvSpPr>
            <a:spLocks noGrp="1"/>
          </p:cNvSpPr>
          <p:nvPr>
            <p:ph type="sldNum" sz="quarter" idx="12"/>
          </p:nvPr>
        </p:nvSpPr>
        <p:spPr/>
        <p:txBody>
          <a:bodyPr/>
          <a:lstStyle/>
          <a:p>
            <a:fld id="{47A975FA-F100-4746-BD3C-6F51831E090C}" type="slidenum">
              <a:rPr lang="pl-PL" altLang="pl-PL" smtClean="0"/>
              <a:pPr/>
              <a:t>‹#›</a:t>
            </a:fld>
            <a:endParaRPr lang="pl-PL" altLang="pl-PL"/>
          </a:p>
        </p:txBody>
      </p:sp>
    </p:spTree>
    <p:extLst>
      <p:ext uri="{BB962C8B-B14F-4D97-AF65-F5344CB8AC3E}">
        <p14:creationId xmlns:p14="http://schemas.microsoft.com/office/powerpoint/2010/main" val="263134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l-PL" alt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lt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5A061-BB72-4940-8249-2B97BDC188CB}" type="slidenum">
              <a:rPr lang="pl-PL" altLang="pl-PL" smtClean="0"/>
              <a:pPr/>
              <a:t>‹#›</a:t>
            </a:fld>
            <a:endParaRPr lang="pl-PL" altLang="pl-PL"/>
          </a:p>
        </p:txBody>
      </p:sp>
    </p:spTree>
    <p:extLst>
      <p:ext uri="{BB962C8B-B14F-4D97-AF65-F5344CB8AC3E}">
        <p14:creationId xmlns:p14="http://schemas.microsoft.com/office/powerpoint/2010/main" val="18294471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file:///C:\Users\phryniewicz\Documents\moje%20witryny\straz%20zary\straz\glowna\projekt\projekt.ht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file:///C:\Users\phryniewicz\Documents\moje%20witryny\straz%20zary\straz\glowna\projekt\projekt.ht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564239" y="4653136"/>
            <a:ext cx="8348663"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eaLnBrk="1" hangingPunct="1"/>
            <a:endParaRPr lang="pl-PL" altLang="pl-PL" sz="3200" dirty="0"/>
          </a:p>
          <a:p>
            <a:pPr algn="ctr" eaLnBrk="1" hangingPunct="1"/>
            <a:r>
              <a:rPr lang="pl-PL" altLang="pl-PL" sz="3200" dirty="0"/>
              <a:t>Strażak bez granic wobec współczesnych zagrożeń na pograniczu polsko-niemieckim</a:t>
            </a:r>
          </a:p>
        </p:txBody>
      </p:sp>
      <p:pic>
        <p:nvPicPr>
          <p:cNvPr id="3077"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5736" y="385439"/>
            <a:ext cx="4830305" cy="484348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208759" y="404664"/>
            <a:ext cx="4164153" cy="461665"/>
          </a:xfrm>
          <a:prstGeom prst="rect">
            <a:avLst/>
          </a:prstGeom>
        </p:spPr>
        <p:txBody>
          <a:bodyPr wrap="none">
            <a:spAutoFit/>
          </a:bodyPr>
          <a:lstStyle/>
          <a:p>
            <a:pPr algn="ctr"/>
            <a:r>
              <a:rPr lang="pl-PL" dirty="0" smtClean="0">
                <a:solidFill>
                  <a:schemeClr val="tx1"/>
                </a:solidFill>
              </a:rPr>
              <a:t>PRZEDMIOT PROJEKTU c.d.:</a:t>
            </a:r>
            <a:endParaRPr lang="pl-PL" dirty="0">
              <a:solidFill>
                <a:schemeClr val="tx1"/>
              </a:solidFill>
            </a:endParaRPr>
          </a:p>
        </p:txBody>
      </p:sp>
      <p:graphicFrame>
        <p:nvGraphicFramePr>
          <p:cNvPr id="3" name="Tabela 2"/>
          <p:cNvGraphicFramePr>
            <a:graphicFrameLocks noGrp="1"/>
          </p:cNvGraphicFramePr>
          <p:nvPr>
            <p:extLst>
              <p:ext uri="{D42A27DB-BD31-4B8C-83A1-F6EECF244321}">
                <p14:modId xmlns:p14="http://schemas.microsoft.com/office/powerpoint/2010/main" val="2199991169"/>
              </p:ext>
            </p:extLst>
          </p:nvPr>
        </p:nvGraphicFramePr>
        <p:xfrm>
          <a:off x="467544" y="1052736"/>
          <a:ext cx="8496944" cy="4747260"/>
        </p:xfrm>
        <a:graphic>
          <a:graphicData uri="http://schemas.openxmlformats.org/drawingml/2006/table">
            <a:tbl>
              <a:tblPr>
                <a:tableStyleId>{5C22544A-7EE6-4342-B048-85BDC9FD1C3A}</a:tableStyleId>
              </a:tblPr>
              <a:tblGrid>
                <a:gridCol w="360040"/>
                <a:gridCol w="5904656"/>
                <a:gridCol w="1080120"/>
                <a:gridCol w="1152128"/>
              </a:tblGrid>
              <a:tr h="190500">
                <a:tc>
                  <a:txBody>
                    <a:bodyPr/>
                    <a:lstStyle/>
                    <a:p>
                      <a:pPr algn="ctr" fontAlgn="b"/>
                      <a:r>
                        <a:rPr lang="pl-PL" sz="1600" u="none" strike="noStrike" dirty="0">
                          <a:effectLst/>
                        </a:rPr>
                        <a:t>Lp.</a:t>
                      </a:r>
                      <a:endParaRPr lang="pl-PL" sz="1600" b="0" i="0" u="none" strike="noStrike" dirty="0">
                        <a:solidFill>
                          <a:srgbClr val="000000"/>
                        </a:solidFill>
                        <a:effectLst/>
                        <a:latin typeface="Calibri"/>
                      </a:endParaRPr>
                    </a:p>
                  </a:txBody>
                  <a:tcPr marL="9525" marR="9525" marT="9525" marB="0" anchor="b"/>
                </a:tc>
                <a:tc>
                  <a:txBody>
                    <a:bodyPr/>
                    <a:lstStyle/>
                    <a:p>
                      <a:pPr algn="ctr" fontAlgn="b"/>
                      <a:r>
                        <a:rPr lang="pl-PL" sz="1600" u="none" strike="noStrike">
                          <a:effectLst/>
                        </a:rPr>
                        <a:t>nazwa</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ilość</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wartość</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ctr"/>
                      <a:r>
                        <a:rPr lang="pl-PL" sz="1600" u="none" strike="noStrike">
                          <a:effectLst/>
                        </a:rPr>
                        <a:t>30</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dirty="0">
                          <a:effectLst/>
                        </a:rPr>
                        <a:t>Węże tłoczne W110</a:t>
                      </a:r>
                      <a:endParaRPr lang="pl-PL" sz="1600" b="0" i="0" u="none" strike="noStrike" dirty="0">
                        <a:solidFill>
                          <a:srgbClr val="000000"/>
                        </a:solidFill>
                        <a:effectLst/>
                        <a:latin typeface="Calibri"/>
                      </a:endParaRPr>
                    </a:p>
                  </a:txBody>
                  <a:tcPr marL="9525" marR="9525" marT="9525" marB="0" anchor="b"/>
                </a:tc>
                <a:tc>
                  <a:txBody>
                    <a:bodyPr/>
                    <a:lstStyle/>
                    <a:p>
                      <a:pPr algn="ctr" fontAlgn="b"/>
                      <a:r>
                        <a:rPr lang="pl-PL" sz="1600" u="none" strike="noStrike">
                          <a:effectLst/>
                        </a:rPr>
                        <a:t>6</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1 989,36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ctr"/>
                      <a:r>
                        <a:rPr lang="pl-PL" sz="1600" u="none" strike="noStrike">
                          <a:effectLst/>
                        </a:rPr>
                        <a:t>31</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dirty="0">
                          <a:effectLst/>
                        </a:rPr>
                        <a:t>Węże tłoczne W75</a:t>
                      </a:r>
                      <a:endParaRPr lang="pl-PL" sz="1600" b="0" i="0" u="none" strike="noStrike" dirty="0">
                        <a:solidFill>
                          <a:srgbClr val="000000"/>
                        </a:solidFill>
                        <a:effectLst/>
                        <a:latin typeface="Calibri"/>
                      </a:endParaRPr>
                    </a:p>
                  </a:txBody>
                  <a:tcPr marL="9525" marR="9525" marT="9525" marB="0" anchor="b"/>
                </a:tc>
                <a:tc>
                  <a:txBody>
                    <a:bodyPr/>
                    <a:lstStyle/>
                    <a:p>
                      <a:pPr algn="ctr" fontAlgn="b"/>
                      <a:r>
                        <a:rPr lang="pl-PL" sz="1600" u="none" strike="noStrike">
                          <a:effectLst/>
                        </a:rPr>
                        <a:t>10</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1 749,60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ctr"/>
                      <a:r>
                        <a:rPr lang="pl-PL" sz="1600" u="none" strike="noStrike">
                          <a:effectLst/>
                        </a:rPr>
                        <a:t>32</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Węże tloczne W52</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10</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1 058,40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ctr"/>
                      <a:r>
                        <a:rPr lang="pl-PL" sz="1600" u="none" strike="noStrike">
                          <a:effectLst/>
                        </a:rPr>
                        <a:t>33</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Pływak</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205,20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ctr"/>
                      <a:r>
                        <a:rPr lang="pl-PL" sz="1600" u="none" strike="noStrike">
                          <a:effectLst/>
                        </a:rPr>
                        <a:t>34</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Smok ssawny skośny 110</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dirty="0">
                          <a:effectLst/>
                        </a:rPr>
                        <a:t>518,40 zł</a:t>
                      </a:r>
                      <a:endParaRPr lang="pl-PL" sz="1600" b="0" i="0" u="none" strike="noStrike" dirty="0">
                        <a:solidFill>
                          <a:srgbClr val="000000"/>
                        </a:solidFill>
                        <a:effectLst/>
                        <a:latin typeface="Calibri"/>
                      </a:endParaRPr>
                    </a:p>
                  </a:txBody>
                  <a:tcPr marL="9525" marR="9525" marT="9525" marB="0" anchor="b"/>
                </a:tc>
              </a:tr>
              <a:tr h="190500">
                <a:tc>
                  <a:txBody>
                    <a:bodyPr/>
                    <a:lstStyle/>
                    <a:p>
                      <a:pPr algn="ctr" fontAlgn="ctr"/>
                      <a:r>
                        <a:rPr lang="pl-PL" sz="1600" u="none" strike="noStrike">
                          <a:effectLst/>
                        </a:rPr>
                        <a:t>35</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węże ssawne Ws110</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2</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dirty="0">
                          <a:effectLst/>
                        </a:rPr>
                        <a:t>496,80 zł</a:t>
                      </a:r>
                      <a:endParaRPr lang="pl-PL" sz="1600" b="0" i="0" u="none" strike="noStrike" dirty="0">
                        <a:solidFill>
                          <a:srgbClr val="000000"/>
                        </a:solidFill>
                        <a:effectLst/>
                        <a:latin typeface="Calibri"/>
                      </a:endParaRPr>
                    </a:p>
                  </a:txBody>
                  <a:tcPr marL="9525" marR="9525" marT="9525" marB="0" anchor="b"/>
                </a:tc>
              </a:tr>
              <a:tr h="552450">
                <a:tc>
                  <a:txBody>
                    <a:bodyPr/>
                    <a:lstStyle/>
                    <a:p>
                      <a:pPr algn="ctr" fontAlgn="ctr"/>
                      <a:r>
                        <a:rPr lang="pl-PL" sz="1600" u="none" strike="noStrike">
                          <a:effectLst/>
                        </a:rPr>
                        <a:t>36</a:t>
                      </a:r>
                      <a:endParaRPr lang="pl-PL" sz="1600" b="0" i="0" u="none" strike="noStrike">
                        <a:solidFill>
                          <a:srgbClr val="000000"/>
                        </a:solidFill>
                        <a:effectLst/>
                        <a:latin typeface="Calibri"/>
                      </a:endParaRPr>
                    </a:p>
                  </a:txBody>
                  <a:tcPr marL="9525" marR="9525" marT="9525" marB="0" anchor="ctr"/>
                </a:tc>
                <a:tc>
                  <a:txBody>
                    <a:bodyPr/>
                    <a:lstStyle/>
                    <a:p>
                      <a:pPr algn="l" fontAlgn="t"/>
                      <a:r>
                        <a:rPr lang="pl-PL" sz="1600" u="none" strike="noStrike">
                          <a:effectLst/>
                        </a:rPr>
                        <a:t>Zestaw sprzętu ratowniczego( nozyce do prętów - 2szt, flary ostrzegawcze - 12szt, widły - 2 szt, siekiera 6 szt, szpadel - 4 szt, szczotka do zamiatania - 6szt, szufla - 2 szt, młot dwuręczny - 2szt, pachołki - 17 szt.)</a:t>
                      </a:r>
                      <a:endParaRPr lang="pl-PL" sz="1600" b="0" i="0" u="none" strike="noStrike">
                        <a:solidFill>
                          <a:srgbClr val="000000"/>
                        </a:solidFill>
                        <a:effectLst/>
                        <a:latin typeface="Calibri"/>
                      </a:endParaRPr>
                    </a:p>
                  </a:txBody>
                  <a:tcPr marL="9525" marR="9525" marT="9525" marB="0"/>
                </a:tc>
                <a:tc>
                  <a:txBody>
                    <a:bodyPr/>
                    <a:lstStyle/>
                    <a:p>
                      <a:pPr algn="ctr" fontAlgn="ctr"/>
                      <a:r>
                        <a:rPr lang="pl-PL" sz="1600" u="none" strike="noStrike">
                          <a:effectLst/>
                        </a:rPr>
                        <a:t>1</a:t>
                      </a:r>
                      <a:endParaRPr lang="pl-PL" sz="1600" b="0" i="0" u="none" strike="noStrike">
                        <a:solidFill>
                          <a:srgbClr val="000000"/>
                        </a:solidFill>
                        <a:effectLst/>
                        <a:latin typeface="Calibri"/>
                      </a:endParaRPr>
                    </a:p>
                  </a:txBody>
                  <a:tcPr marL="9525" marR="9525" marT="9525" marB="0" anchor="ctr"/>
                </a:tc>
                <a:tc>
                  <a:txBody>
                    <a:bodyPr/>
                    <a:lstStyle/>
                    <a:p>
                      <a:pPr algn="r" fontAlgn="ctr"/>
                      <a:r>
                        <a:rPr lang="pl-PL" sz="1600" u="none" strike="noStrike" dirty="0">
                          <a:effectLst/>
                        </a:rPr>
                        <a:t>6 086,60 zł</a:t>
                      </a:r>
                      <a:endParaRPr lang="pl-PL" sz="1600" b="0" i="0" u="none" strike="noStrike" dirty="0">
                        <a:solidFill>
                          <a:srgbClr val="000000"/>
                        </a:solidFill>
                        <a:effectLst/>
                        <a:latin typeface="Calibri"/>
                      </a:endParaRPr>
                    </a:p>
                  </a:txBody>
                  <a:tcPr marL="9525" marR="9525" marT="9525" marB="0" anchor="ctr"/>
                </a:tc>
              </a:tr>
              <a:tr h="523875">
                <a:tc>
                  <a:txBody>
                    <a:bodyPr/>
                    <a:lstStyle/>
                    <a:p>
                      <a:pPr algn="ctr" fontAlgn="ctr"/>
                      <a:r>
                        <a:rPr lang="pl-PL" sz="1600" u="none" strike="noStrike">
                          <a:effectLst/>
                        </a:rPr>
                        <a:t>37</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Zestaw sprzętu dielektrycznego ( hak ewakuacyjny, rekawice skórzane  z torbami transportowymi - 4 pary, rekawice elektroizolacyjne - 10 par, detektor pola elektromagnetycznego, detektor prądu, bosak teleskopowy dielektryczny)</a:t>
                      </a:r>
                      <a:endParaRPr lang="pl-PL" sz="1600" b="0" i="0" u="none" strike="noStrike">
                        <a:solidFill>
                          <a:srgbClr val="000000"/>
                        </a:solidFill>
                        <a:effectLst/>
                        <a:latin typeface="Calibri"/>
                      </a:endParaRPr>
                    </a:p>
                  </a:txBody>
                  <a:tcPr marL="9525" marR="9525" marT="9525" marB="0" anchor="b"/>
                </a:tc>
                <a:tc>
                  <a:txBody>
                    <a:bodyPr/>
                    <a:lstStyle/>
                    <a:p>
                      <a:pPr algn="ctr" fontAlgn="ctr"/>
                      <a:r>
                        <a:rPr lang="pl-PL" sz="1600" u="none" strike="noStrike">
                          <a:effectLst/>
                        </a:rPr>
                        <a:t>1</a:t>
                      </a:r>
                      <a:endParaRPr lang="pl-PL" sz="1600" b="0" i="0" u="none" strike="noStrike">
                        <a:solidFill>
                          <a:srgbClr val="000000"/>
                        </a:solidFill>
                        <a:effectLst/>
                        <a:latin typeface="Calibri"/>
                      </a:endParaRPr>
                    </a:p>
                  </a:txBody>
                  <a:tcPr marL="9525" marR="9525" marT="9525" marB="0" anchor="ctr"/>
                </a:tc>
                <a:tc>
                  <a:txBody>
                    <a:bodyPr/>
                    <a:lstStyle/>
                    <a:p>
                      <a:pPr algn="r" fontAlgn="ctr"/>
                      <a:r>
                        <a:rPr lang="pl-PL" sz="1600" u="none" strike="noStrike">
                          <a:effectLst/>
                        </a:rPr>
                        <a:t>6 285,60 zł</a:t>
                      </a:r>
                      <a:endParaRPr lang="pl-PL" sz="1600" b="0" i="0" u="none" strike="noStrike">
                        <a:solidFill>
                          <a:srgbClr val="000000"/>
                        </a:solidFill>
                        <a:effectLst/>
                        <a:latin typeface="Calibri"/>
                      </a:endParaRPr>
                    </a:p>
                  </a:txBody>
                  <a:tcPr marL="9525" marR="9525" marT="9525" marB="0" anchor="ctr"/>
                </a:tc>
              </a:tr>
              <a:tr h="438150">
                <a:tc>
                  <a:txBody>
                    <a:bodyPr/>
                    <a:lstStyle/>
                    <a:p>
                      <a:pPr algn="ctr" fontAlgn="ctr"/>
                      <a:r>
                        <a:rPr lang="pl-PL" sz="1600" u="none" strike="noStrike">
                          <a:effectLst/>
                        </a:rPr>
                        <a:t>38</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Kabina dekontaminacyjna pneumatyczna z odsysaczem OWS i zestawem pakietów do dekontaminacji wstępnej)</a:t>
                      </a:r>
                      <a:endParaRPr lang="pl-PL" sz="1600" b="0" i="0" u="none" strike="noStrike">
                        <a:solidFill>
                          <a:srgbClr val="000000"/>
                        </a:solidFill>
                        <a:effectLst/>
                        <a:latin typeface="Calibri"/>
                      </a:endParaRPr>
                    </a:p>
                  </a:txBody>
                  <a:tcPr marL="9525" marR="9525" marT="9525" marB="0" anchor="b"/>
                </a:tc>
                <a:tc>
                  <a:txBody>
                    <a:bodyPr/>
                    <a:lstStyle/>
                    <a:p>
                      <a:pPr algn="ctr" fontAlgn="ctr"/>
                      <a:r>
                        <a:rPr lang="pl-PL" sz="1600" u="none" strike="noStrike">
                          <a:effectLst/>
                        </a:rPr>
                        <a:t>1</a:t>
                      </a:r>
                      <a:endParaRPr lang="pl-PL" sz="1600" b="0" i="0" u="none" strike="noStrike">
                        <a:solidFill>
                          <a:srgbClr val="000000"/>
                        </a:solidFill>
                        <a:effectLst/>
                        <a:latin typeface="Calibri"/>
                      </a:endParaRPr>
                    </a:p>
                  </a:txBody>
                  <a:tcPr marL="9525" marR="9525" marT="9525" marB="0" anchor="ctr"/>
                </a:tc>
                <a:tc>
                  <a:txBody>
                    <a:bodyPr/>
                    <a:lstStyle/>
                    <a:p>
                      <a:pPr algn="r" fontAlgn="ctr"/>
                      <a:r>
                        <a:rPr lang="pl-PL" sz="1600" u="none" strike="noStrike">
                          <a:effectLst/>
                        </a:rPr>
                        <a:t>18 586,80 zł</a:t>
                      </a:r>
                      <a:endParaRPr lang="pl-PL" sz="1600" b="0" i="0" u="none" strike="noStrike">
                        <a:solidFill>
                          <a:srgbClr val="000000"/>
                        </a:solidFill>
                        <a:effectLst/>
                        <a:latin typeface="Calibri"/>
                      </a:endParaRPr>
                    </a:p>
                  </a:txBody>
                  <a:tcPr marL="9525" marR="9525" marT="9525" marB="0" anchor="ctr"/>
                </a:tc>
              </a:tr>
              <a:tr h="190500">
                <a:tc>
                  <a:txBody>
                    <a:bodyPr/>
                    <a:lstStyle/>
                    <a:p>
                      <a:pPr algn="ctr" fontAlgn="ctr"/>
                      <a:r>
                        <a:rPr lang="pl-PL" sz="1600" u="none" strike="noStrike">
                          <a:effectLst/>
                        </a:rPr>
                        <a:t>39</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Środek pianotwórczy</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230</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3 515,40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ctr"/>
                      <a:r>
                        <a:rPr lang="pl-PL" sz="1600" u="none" strike="noStrike">
                          <a:effectLst/>
                        </a:rPr>
                        <a:t>40</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Świece dymne</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12</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dirty="0">
                          <a:effectLst/>
                        </a:rPr>
                        <a:t>964,60 zł</a:t>
                      </a:r>
                      <a:endParaRPr lang="pl-PL" sz="16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2076103000"/>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546873" y="404664"/>
            <a:ext cx="7487948" cy="461665"/>
          </a:xfrm>
          <a:prstGeom prst="rect">
            <a:avLst/>
          </a:prstGeom>
        </p:spPr>
        <p:txBody>
          <a:bodyPr wrap="none">
            <a:spAutoFit/>
          </a:bodyPr>
          <a:lstStyle/>
          <a:p>
            <a:pPr algn="ctr"/>
            <a:r>
              <a:rPr lang="pl-PL" dirty="0" smtClean="0">
                <a:solidFill>
                  <a:schemeClr val="tx1"/>
                </a:solidFill>
              </a:rPr>
              <a:t>Udział w kosztach projektu zadań „twardych” i „miękkich”</a:t>
            </a:r>
            <a:endParaRPr lang="pl-PL" dirty="0">
              <a:solidFill>
                <a:schemeClr val="tx1"/>
              </a:solidFill>
            </a:endParaRPr>
          </a:p>
        </p:txBody>
      </p:sp>
      <p:sp>
        <p:nvSpPr>
          <p:cNvPr id="3" name="Prostokąt 2"/>
          <p:cNvSpPr/>
          <p:nvPr/>
        </p:nvSpPr>
        <p:spPr>
          <a:xfrm>
            <a:off x="546872" y="1196752"/>
            <a:ext cx="7841551" cy="1938992"/>
          </a:xfrm>
          <a:prstGeom prst="rect">
            <a:avLst/>
          </a:prstGeom>
        </p:spPr>
        <p:txBody>
          <a:bodyPr wrap="square">
            <a:spAutoFit/>
          </a:bodyPr>
          <a:lstStyle/>
          <a:p>
            <a:pPr algn="just"/>
            <a:r>
              <a:rPr lang="pl-PL" sz="2000" dirty="0">
                <a:solidFill>
                  <a:schemeClr val="tx1"/>
                </a:solidFill>
              </a:rPr>
              <a:t>Wartość projektu „Strażak bez granic wobec współczesnych zagrożeń na pograniczu Polsko-Niemieckim” wyniosła 668 140 tys. Euro, tj. 2 806 188 zł przy kursie 4,20 zł za jedno Euro</a:t>
            </a:r>
            <a:r>
              <a:rPr lang="pl-PL" sz="2000" dirty="0" smtClean="0">
                <a:solidFill>
                  <a:schemeClr val="tx1"/>
                </a:solidFill>
              </a:rPr>
              <a:t>.</a:t>
            </a:r>
          </a:p>
          <a:p>
            <a:pPr algn="just"/>
            <a:endParaRPr lang="pl-PL" sz="2000" dirty="0">
              <a:solidFill>
                <a:schemeClr val="tx1"/>
              </a:solidFill>
            </a:endParaRPr>
          </a:p>
          <a:p>
            <a:pPr algn="just"/>
            <a:r>
              <a:rPr lang="pl-PL" sz="2000" dirty="0" smtClean="0">
                <a:solidFill>
                  <a:schemeClr val="tx1"/>
                </a:solidFill>
              </a:rPr>
              <a:t>W tym 620 000 tys. to tzw. działania twarde – zakup sprzętu i wyposażenia</a:t>
            </a:r>
          </a:p>
          <a:p>
            <a:pPr algn="just"/>
            <a:r>
              <a:rPr lang="pl-PL" sz="2000" dirty="0" smtClean="0">
                <a:solidFill>
                  <a:schemeClr val="tx1"/>
                </a:solidFill>
              </a:rPr>
              <a:t>48 000 to tzw. działania miękkie – ćwiczenia i szkolenia</a:t>
            </a:r>
            <a:endParaRPr lang="pl-PL" sz="2000" dirty="0">
              <a:solidFill>
                <a:schemeClr val="tx1"/>
              </a:solidFill>
            </a:endParaRP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6872" y="3288214"/>
            <a:ext cx="4002695"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6016" y="3288214"/>
            <a:ext cx="400269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6103000"/>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6" y="29825"/>
            <a:ext cx="9177838" cy="6117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734815"/>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52013" cy="731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734815"/>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18" y="332656"/>
            <a:ext cx="3978133" cy="59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7984" y="341281"/>
            <a:ext cx="4273386" cy="595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3610214"/>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648" y="476672"/>
            <a:ext cx="8581626" cy="5727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3610214"/>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27203" y="476672"/>
            <a:ext cx="4572000" cy="5632311"/>
          </a:xfrm>
          <a:prstGeom prst="rect">
            <a:avLst/>
          </a:prstGeom>
        </p:spPr>
        <p:txBody>
          <a:bodyPr>
            <a:spAutoFit/>
          </a:bodyPr>
          <a:lstStyle/>
          <a:p>
            <a:r>
              <a:rPr lang="pl-PL" dirty="0">
                <a:solidFill>
                  <a:schemeClr val="tx1"/>
                </a:solidFill>
              </a:rPr>
              <a:t>W dniu 31 marca 2012 r. odbyły się ćwiczenia sztabowe zorganizowane przez Komendę Powiatową Państwowej Straży Pożarnej w Żarach w związku z  projektem „Strażak bez granic wobec współczesnych zagrożeń na pograniczu polsko-niemieckim” realizowany w ramach programu operacyjnego Polska-Saksonia 2007-2013 </a:t>
            </a:r>
          </a:p>
          <a:p>
            <a:endParaRPr lang="pl-PL" dirty="0">
              <a:solidFill>
                <a:schemeClr val="tx1"/>
              </a:solidFill>
            </a:endParaRPr>
          </a:p>
          <a:p>
            <a:r>
              <a:rPr lang="pl-PL" dirty="0">
                <a:solidFill>
                  <a:schemeClr val="tx1"/>
                </a:solidFill>
              </a:rPr>
              <a:t>W ćwiczeniach brali udział strażacy z KP PSP w Żarach, oraz strażacy z Saksonii.</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8024" y="444506"/>
            <a:ext cx="3839384"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8024" y="3429000"/>
            <a:ext cx="3839384"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852" y="404664"/>
            <a:ext cx="8254675" cy="619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537592"/>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79512" y="188640"/>
            <a:ext cx="4572000" cy="6555641"/>
          </a:xfrm>
          <a:prstGeom prst="rect">
            <a:avLst/>
          </a:prstGeom>
        </p:spPr>
        <p:txBody>
          <a:bodyPr>
            <a:spAutoFit/>
          </a:bodyPr>
          <a:lstStyle/>
          <a:p>
            <a:pPr algn="ctr"/>
            <a:r>
              <a:rPr lang="pl-PL" sz="1500" dirty="0">
                <a:solidFill>
                  <a:schemeClr val="tx1"/>
                </a:solidFill>
              </a:rPr>
              <a:t>Ćwiczenia  „Pożar Lasu 2012” - Straszów </a:t>
            </a:r>
            <a:r>
              <a:rPr lang="pl-PL" sz="1500" dirty="0" smtClean="0">
                <a:solidFill>
                  <a:schemeClr val="tx1"/>
                </a:solidFill>
              </a:rPr>
              <a:t>–</a:t>
            </a:r>
          </a:p>
          <a:p>
            <a:pPr algn="ctr"/>
            <a:r>
              <a:rPr lang="pl-PL" sz="1500" dirty="0" smtClean="0">
                <a:solidFill>
                  <a:schemeClr val="tx1"/>
                </a:solidFill>
              </a:rPr>
              <a:t>29 </a:t>
            </a:r>
            <a:r>
              <a:rPr lang="pl-PL" sz="1500" dirty="0">
                <a:solidFill>
                  <a:schemeClr val="tx1"/>
                </a:solidFill>
              </a:rPr>
              <a:t>września 2012 r.</a:t>
            </a:r>
            <a:endParaRPr lang="pl-PL" sz="1500" dirty="0" smtClean="0">
              <a:solidFill>
                <a:schemeClr val="tx1"/>
              </a:solidFill>
            </a:endParaRPr>
          </a:p>
          <a:p>
            <a:r>
              <a:rPr lang="pl-PL" sz="1500" dirty="0">
                <a:solidFill>
                  <a:schemeClr val="tx1"/>
                </a:solidFill>
              </a:rPr>
              <a:t>N</a:t>
            </a:r>
            <a:r>
              <a:rPr lang="pl-PL" sz="1500" dirty="0" smtClean="0">
                <a:solidFill>
                  <a:schemeClr val="tx1"/>
                </a:solidFill>
              </a:rPr>
              <a:t>a skutek upałów </a:t>
            </a:r>
            <a:r>
              <a:rPr lang="pl-PL" sz="1500" dirty="0">
                <a:solidFill>
                  <a:schemeClr val="tx1"/>
                </a:solidFill>
              </a:rPr>
              <a:t>oraz  nieostrożnego posługiwania się ogniem, doszło do pożaru lasu w okolicach miejscowości Straszów (gmina Przewóz). Pożar swobodnie się rozwijał przez około godzinę, z uwagi na warunki atmosferyczne nie zostać dostrzeżony przez dozór. Po otrzymaniu zgłoszenia przez Powiatowe Stanowisko Kierowanie Państwowej Straży Pożarnej w Żarach na miejsce zadysponowano zastępy z  JRG PSP w Żarach oraz OSP Przewóz. Pożar rozprzestrzenił się na powierzchni ponad 10,00 ha. Zostały zaalarmowane kolejne  zastępy OSP z Powiatu Żarskiego i Żagańskiego. Do pomocy wezwano również jednostki z terenu Niemiec (Saksonia).</a:t>
            </a:r>
          </a:p>
          <a:p>
            <a:r>
              <a:rPr lang="pl-PL" sz="1500" dirty="0">
                <a:solidFill>
                  <a:schemeClr val="tx1"/>
                </a:solidFill>
              </a:rPr>
              <a:t>Tak przedstawiały się założenia do ćwiczeń „Pożar Lasu 2012” zorganizowane przez Komendę Powiatową Państwowej Straży Pożarnej w Żarach w związku z  </a:t>
            </a:r>
            <a:r>
              <a:rPr lang="pl-PL" sz="1500" b="1" i="1" u="sng" dirty="0">
                <a:solidFill>
                  <a:schemeClr val="tx1"/>
                </a:solidFill>
              </a:rPr>
              <a:t>projektem „Strażak bez granic wobec współczesnych zagrożeń na pograniczu polsko-niemieckim” realizowany w ramach programu operacyjnego Polska-Saksonia 2007-2013 </a:t>
            </a:r>
            <a:endParaRPr lang="pl-PL" sz="1500" dirty="0">
              <a:solidFill>
                <a:schemeClr val="tx1"/>
              </a:solidFill>
            </a:endParaRPr>
          </a:p>
          <a:p>
            <a:r>
              <a:rPr lang="pl-PL" sz="1500" dirty="0">
                <a:solidFill>
                  <a:schemeClr val="tx1"/>
                </a:solidFill>
              </a:rPr>
              <a:t>W ćwiczeniach brały udział zastępy z Jednostki Ratowniczo Gaśniczej PSP Żar, Ochotniczej Straży Pożarnej KSRG z Żar-Kunic, Przewozu i Wymiarek, </a:t>
            </a:r>
            <a:r>
              <a:rPr lang="pl-PL" sz="1500" dirty="0" err="1">
                <a:solidFill>
                  <a:schemeClr val="tx1"/>
                </a:solidFill>
              </a:rPr>
              <a:t>Ochotnczej</a:t>
            </a:r>
            <a:r>
              <a:rPr lang="pl-PL" sz="1500" dirty="0">
                <a:solidFill>
                  <a:schemeClr val="tx1"/>
                </a:solidFill>
              </a:rPr>
              <a:t> Straży Pożarnej z Lipnej i Mirostowic Dolnych, </a:t>
            </a:r>
            <a:r>
              <a:rPr lang="pl-PL" sz="1500" dirty="0" err="1">
                <a:solidFill>
                  <a:schemeClr val="tx1"/>
                </a:solidFill>
              </a:rPr>
              <a:t>Freiwillige</a:t>
            </a:r>
            <a:r>
              <a:rPr lang="pl-PL" sz="1500" dirty="0">
                <a:solidFill>
                  <a:schemeClr val="tx1"/>
                </a:solidFill>
              </a:rPr>
              <a:t> </a:t>
            </a:r>
            <a:r>
              <a:rPr lang="pl-PL" sz="1500" dirty="0" err="1">
                <a:solidFill>
                  <a:schemeClr val="tx1"/>
                </a:solidFill>
              </a:rPr>
              <a:t>Feuerwehr</a:t>
            </a:r>
            <a:r>
              <a:rPr lang="pl-PL" sz="1500" dirty="0">
                <a:solidFill>
                  <a:schemeClr val="tx1"/>
                </a:solidFill>
              </a:rPr>
              <a:t> (Ochotnicza Straż Pożarna) z </a:t>
            </a:r>
            <a:r>
              <a:rPr lang="pl-PL" sz="1500" dirty="0" err="1">
                <a:solidFill>
                  <a:schemeClr val="tx1"/>
                </a:solidFill>
              </a:rPr>
              <a:t>Kreba</a:t>
            </a:r>
            <a:r>
              <a:rPr lang="pl-PL" sz="1500" dirty="0">
                <a:solidFill>
                  <a:schemeClr val="tx1"/>
                </a:solidFill>
              </a:rPr>
              <a:t>, </a:t>
            </a:r>
            <a:r>
              <a:rPr lang="pl-PL" sz="1500" dirty="0" err="1">
                <a:solidFill>
                  <a:schemeClr val="tx1"/>
                </a:solidFill>
              </a:rPr>
              <a:t>Neudorf</a:t>
            </a:r>
            <a:r>
              <a:rPr lang="pl-PL" sz="1500" dirty="0">
                <a:solidFill>
                  <a:schemeClr val="tx1"/>
                </a:solidFill>
              </a:rPr>
              <a:t> i </a:t>
            </a:r>
            <a:r>
              <a:rPr lang="pl-PL" sz="1500" dirty="0" err="1">
                <a:solidFill>
                  <a:schemeClr val="tx1"/>
                </a:solidFill>
              </a:rPr>
              <a:t>Boxberg</a:t>
            </a:r>
            <a:r>
              <a:rPr lang="pl-PL" sz="1500" dirty="0">
                <a:solidFill>
                  <a:schemeClr val="tx1"/>
                </a:solidFill>
              </a:rPr>
              <a:t> oraz Lasy Państwowe z Nadleśnictwa Wymiarki.</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46611" y="208448"/>
            <a:ext cx="4276153" cy="286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46611" y="3294764"/>
            <a:ext cx="4198119"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0142743"/>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52" y="492034"/>
            <a:ext cx="9142548" cy="6115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0142743"/>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323850" y="3170238"/>
            <a:ext cx="8497888"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4098" name="Rectangle 2"/>
          <p:cNvSpPr>
            <a:spLocks noGrp="1" noChangeArrowheads="1"/>
          </p:cNvSpPr>
          <p:nvPr>
            <p:ph type="title"/>
          </p:nvPr>
        </p:nvSpPr>
        <p:spPr>
          <a:xfrm>
            <a:off x="611188" y="0"/>
            <a:ext cx="7772400" cy="11430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l-PL" altLang="pl-PL" sz="4000" dirty="0"/>
              <a:t>                                  </a:t>
            </a:r>
            <a:r>
              <a:rPr lang="pl-PL" altLang="pl-PL" sz="4000" dirty="0" smtClean="0"/>
              <a:t>       Powiat </a:t>
            </a:r>
            <a:r>
              <a:rPr lang="pl-PL" altLang="pl-PL" sz="4000" dirty="0"/>
              <a:t>żarski</a:t>
            </a:r>
          </a:p>
        </p:txBody>
      </p:sp>
      <p:sp>
        <p:nvSpPr>
          <p:cNvPr id="4099" name="Rectangle 3"/>
          <p:cNvSpPr>
            <a:spLocks noGrp="1" noChangeArrowheads="1"/>
          </p:cNvSpPr>
          <p:nvPr>
            <p:ph type="body" sz="half" idx="1"/>
          </p:nvPr>
        </p:nvSpPr>
        <p:spPr>
          <a:xfrm>
            <a:off x="539552" y="3353594"/>
            <a:ext cx="4246563" cy="3671888"/>
          </a:xfrm>
          <a:ln/>
        </p:spPr>
        <p:txBody>
          <a:bodyPr>
            <a:normAutofit/>
          </a:bodyPr>
          <a:lstStyle/>
          <a:p>
            <a:pPr marL="0" indent="0">
              <a:lnSpc>
                <a:spcPct val="80000"/>
              </a:lnSpc>
              <a:spcBef>
                <a:spcPts val="600"/>
              </a:spcBef>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pl-PL" altLang="pl-PL" sz="2400" dirty="0" smtClean="0"/>
          </a:p>
          <a:p>
            <a:pPr marL="0" indent="0">
              <a:lnSpc>
                <a:spcPct val="80000"/>
              </a:lnSpc>
              <a:spcBef>
                <a:spcPts val="600"/>
              </a:spcBef>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pl-PL" altLang="pl-PL" dirty="0" smtClean="0"/>
              <a:t>Powiat </a:t>
            </a:r>
            <a:r>
              <a:rPr lang="pl-PL" altLang="pl-PL" dirty="0"/>
              <a:t>żarski </a:t>
            </a:r>
            <a:r>
              <a:rPr lang="pl-PL" altLang="pl-PL" dirty="0" smtClean="0"/>
              <a:t>– graniczy z dwoma krajami związkowymi Republiki Federalnej Niemiec:</a:t>
            </a:r>
          </a:p>
          <a:p>
            <a:pPr>
              <a:lnSpc>
                <a:spcPct val="8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pl-PL" altLang="pl-PL" dirty="0" smtClean="0"/>
              <a:t>Brandenburgią</a:t>
            </a:r>
          </a:p>
          <a:p>
            <a:pPr>
              <a:lnSpc>
                <a:spcPct val="8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pl-PL" altLang="pl-PL" dirty="0" smtClean="0"/>
              <a:t>Saksonią</a:t>
            </a:r>
            <a:endParaRPr lang="pl-PL" altLang="pl-PL" dirty="0"/>
          </a:p>
        </p:txBody>
      </p:sp>
      <p:pic>
        <p:nvPicPr>
          <p:cNvPr id="410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7624" y="404664"/>
            <a:ext cx="2667000" cy="2881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6825" y="908050"/>
            <a:ext cx="3876675" cy="5705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79512" y="188640"/>
            <a:ext cx="4572000" cy="6740307"/>
          </a:xfrm>
          <a:prstGeom prst="rect">
            <a:avLst/>
          </a:prstGeom>
        </p:spPr>
        <p:txBody>
          <a:bodyPr>
            <a:spAutoFit/>
          </a:bodyPr>
          <a:lstStyle/>
          <a:p>
            <a:pPr algn="ctr"/>
            <a:r>
              <a:rPr lang="pl-PL" sz="1600" dirty="0">
                <a:solidFill>
                  <a:schemeClr val="tx1"/>
                </a:solidFill>
              </a:rPr>
              <a:t>Ćwiczenia taktyczno - bojowe - Żarki Wielkie </a:t>
            </a:r>
            <a:endParaRPr lang="pl-PL" sz="1600" dirty="0" smtClean="0">
              <a:solidFill>
                <a:schemeClr val="tx1"/>
              </a:solidFill>
            </a:endParaRPr>
          </a:p>
          <a:p>
            <a:pPr algn="ctr"/>
            <a:r>
              <a:rPr lang="pl-PL" sz="1600" dirty="0" smtClean="0">
                <a:solidFill>
                  <a:schemeClr val="tx1"/>
                </a:solidFill>
              </a:rPr>
              <a:t>27 </a:t>
            </a:r>
            <a:r>
              <a:rPr lang="pl-PL" sz="1600" dirty="0">
                <a:solidFill>
                  <a:schemeClr val="tx1"/>
                </a:solidFill>
              </a:rPr>
              <a:t>października 2012 r.</a:t>
            </a:r>
            <a:endParaRPr lang="pl-PL" sz="1600" dirty="0" smtClean="0">
              <a:solidFill>
                <a:schemeClr val="tx1"/>
              </a:solidFill>
            </a:endParaRPr>
          </a:p>
          <a:p>
            <a:r>
              <a:rPr lang="pl-PL" sz="1600" dirty="0">
                <a:solidFill>
                  <a:schemeClr val="tx1"/>
                </a:solidFill>
              </a:rPr>
              <a:t>P</a:t>
            </a:r>
            <a:r>
              <a:rPr lang="pl-PL" sz="1600" dirty="0" smtClean="0">
                <a:solidFill>
                  <a:schemeClr val="tx1"/>
                </a:solidFill>
              </a:rPr>
              <a:t>racownik </a:t>
            </a:r>
            <a:r>
              <a:rPr lang="pl-PL" sz="1600" dirty="0">
                <a:solidFill>
                  <a:schemeClr val="tx1"/>
                </a:solidFill>
              </a:rPr>
              <a:t>firmy demontującej urządzenia w nieczynnym zakładzie  produkującym  karton podczas wycinania metalowych elementów przy pomocy palnika gazowego spowodował zaprószenie ognia.  Demontaż odbywał się na poziomie pierwszego piętra. Zapaliły się materiały zgromadzone  na parterze budynku. Pożar spowodował odcięcie drogi ucieczki 4 pracownikom prowadzącym demontaż. Wydobywający się z budynku dym zauważył  pracownik pobliskiej elektrowni wodnej. Podczas próby gaszenia zatruciu ulega dwóch pracowników znajdujących się na parterze.</a:t>
            </a:r>
          </a:p>
          <a:p>
            <a:r>
              <a:rPr lang="pl-PL" sz="1600" dirty="0">
                <a:solidFill>
                  <a:schemeClr val="tx1"/>
                </a:solidFill>
              </a:rPr>
              <a:t>Tak przedstawiały się założenia do ćwiczeń taktyczno - bojowych zorganizowane przez Komendą Powiatową Państwowej Straży Pożarnej w Żarach w związku z  projektem</a:t>
            </a:r>
            <a:r>
              <a:rPr lang="pl-PL" sz="1600" b="1" i="1" u="sng" dirty="0">
                <a:solidFill>
                  <a:schemeClr val="tx1"/>
                </a:solidFill>
              </a:rPr>
              <a:t> </a:t>
            </a:r>
            <a:r>
              <a:rPr lang="pl-PL" sz="1600" b="1" i="1" u="sng" dirty="0">
                <a:solidFill>
                  <a:schemeClr val="tx1"/>
                </a:solidFill>
                <a:hlinkClick r:id="rId3"/>
              </a:rPr>
              <a:t>„Strażak bez granic wobec współczesnych zagrożeń na pograniczu polsko-niemieckim” realizowany w ramach programu operacyjnego Polska-Saksonia 2007-2013 </a:t>
            </a:r>
            <a:endParaRPr lang="pl-PL" sz="1600" dirty="0">
              <a:solidFill>
                <a:schemeClr val="tx1"/>
              </a:solidFill>
            </a:endParaRPr>
          </a:p>
          <a:p>
            <a:r>
              <a:rPr lang="pl-PL" sz="1600" dirty="0">
                <a:solidFill>
                  <a:schemeClr val="tx1"/>
                </a:solidFill>
              </a:rPr>
              <a:t>W ćwiczeniach brały udział zastępy z Jednostki Ratowniczo Gaśniczej PSP Żar, Ochotniczej Straży Pożarnej KSRG z </a:t>
            </a:r>
            <a:r>
              <a:rPr lang="pl-PL" sz="1600" dirty="0" err="1">
                <a:solidFill>
                  <a:schemeClr val="tx1"/>
                </a:solidFill>
              </a:rPr>
              <a:t>Trzebiela</a:t>
            </a:r>
            <a:r>
              <a:rPr lang="pl-PL" sz="1600" dirty="0">
                <a:solidFill>
                  <a:schemeClr val="tx1"/>
                </a:solidFill>
              </a:rPr>
              <a:t>. Żarek Wielkich i Łęknicy, </a:t>
            </a:r>
            <a:r>
              <a:rPr lang="pl-PL" sz="1600" dirty="0" err="1">
                <a:solidFill>
                  <a:schemeClr val="tx1"/>
                </a:solidFill>
              </a:rPr>
              <a:t>Freiwillige</a:t>
            </a:r>
            <a:r>
              <a:rPr lang="pl-PL" sz="1600" dirty="0">
                <a:solidFill>
                  <a:schemeClr val="tx1"/>
                </a:solidFill>
              </a:rPr>
              <a:t> </a:t>
            </a:r>
            <a:r>
              <a:rPr lang="pl-PL" sz="1600" dirty="0" err="1">
                <a:solidFill>
                  <a:schemeClr val="tx1"/>
                </a:solidFill>
              </a:rPr>
              <a:t>Feuerwehr</a:t>
            </a:r>
            <a:r>
              <a:rPr lang="pl-PL" sz="1600" dirty="0">
                <a:solidFill>
                  <a:schemeClr val="tx1"/>
                </a:solidFill>
              </a:rPr>
              <a:t> (Ochotnicza Straż Pożarna) z Niemiec (Saksonia).</a:t>
            </a: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4008" y="188640"/>
            <a:ext cx="4327921" cy="3247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4008" y="3573016"/>
            <a:ext cx="4327921" cy="3247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270426"/>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4" y="44624"/>
            <a:ext cx="8847402" cy="6637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270426"/>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79512" y="188640"/>
            <a:ext cx="4392488" cy="6986528"/>
          </a:xfrm>
          <a:prstGeom prst="rect">
            <a:avLst/>
          </a:prstGeom>
        </p:spPr>
        <p:txBody>
          <a:bodyPr wrap="square">
            <a:spAutoFit/>
          </a:bodyPr>
          <a:lstStyle/>
          <a:p>
            <a:pPr algn="ctr"/>
            <a:r>
              <a:rPr lang="pl-PL" sz="1600" dirty="0">
                <a:solidFill>
                  <a:schemeClr val="tx1"/>
                </a:solidFill>
              </a:rPr>
              <a:t>Ćwiczenia taktyczno–bojowe; Przewóz  </a:t>
            </a:r>
          </a:p>
          <a:p>
            <a:pPr algn="ctr"/>
            <a:r>
              <a:rPr lang="pl-PL" sz="1600" dirty="0" smtClean="0">
                <a:solidFill>
                  <a:schemeClr val="tx1"/>
                </a:solidFill>
              </a:rPr>
              <a:t>1 </a:t>
            </a:r>
            <a:r>
              <a:rPr lang="pl-PL" sz="1600" dirty="0">
                <a:solidFill>
                  <a:schemeClr val="tx1"/>
                </a:solidFill>
              </a:rPr>
              <a:t>grudnia 2012 r.</a:t>
            </a:r>
            <a:endParaRPr lang="pl-PL" sz="1600" dirty="0" smtClean="0">
              <a:solidFill>
                <a:schemeClr val="tx1"/>
              </a:solidFill>
            </a:endParaRPr>
          </a:p>
          <a:p>
            <a:r>
              <a:rPr lang="pl-PL" sz="1600" dirty="0" smtClean="0">
                <a:solidFill>
                  <a:schemeClr val="tx1"/>
                </a:solidFill>
              </a:rPr>
              <a:t>Na </a:t>
            </a:r>
            <a:r>
              <a:rPr lang="pl-PL" sz="1600" dirty="0">
                <a:solidFill>
                  <a:schemeClr val="tx1"/>
                </a:solidFill>
              </a:rPr>
              <a:t>drodze w pobliżu przejścia granicznego wskutek nieostrożności jednego z kierowców dochodzi do wypadku drogowego pomiędzy wojskowym samochodem ciężarowym przewożącym żołnierzy, a dwoma samochodami osobowymi. Wewnątrz pojazdów znajdują się poszkodowani. Część pasażerów o własnych siłach opuszcza pojazdy , 4 osoby są uwięzione wewnątrz samochodów osobowych, 10 osób znajdujących się w samochodzie ciężarowym nie jest w stanie opuścić pojazdu z powodu odniesionych obrażeń. </a:t>
            </a:r>
          </a:p>
          <a:p>
            <a:r>
              <a:rPr lang="pl-PL" sz="1600" dirty="0">
                <a:solidFill>
                  <a:schemeClr val="tx1"/>
                </a:solidFill>
              </a:rPr>
              <a:t>Tak przedstawiały się założenia do ćwiczeń taktyczno - bojowych zorganizowane przez Komendą Powiatową Państwowej Straży Pożarnej w Żarach w związku z  projektem</a:t>
            </a:r>
            <a:r>
              <a:rPr lang="pl-PL" sz="1600" b="1" i="1" u="sng" dirty="0">
                <a:solidFill>
                  <a:schemeClr val="tx1"/>
                </a:solidFill>
              </a:rPr>
              <a:t> </a:t>
            </a:r>
            <a:r>
              <a:rPr lang="pl-PL" sz="1600" b="1" i="1" u="sng" dirty="0">
                <a:solidFill>
                  <a:schemeClr val="tx1"/>
                </a:solidFill>
                <a:hlinkClick r:id="rId3"/>
              </a:rPr>
              <a:t>„Strażak bez granic wobec współczesnych zagrożeń na pograniczu polsko-niemieckim” realizowany w ramach programu operacyjnego Polska-Saksonia 2007-2013 </a:t>
            </a:r>
            <a:endParaRPr lang="pl-PL" sz="1600" dirty="0">
              <a:solidFill>
                <a:schemeClr val="tx1"/>
              </a:solidFill>
            </a:endParaRPr>
          </a:p>
          <a:p>
            <a:r>
              <a:rPr lang="pl-PL" sz="1600" dirty="0">
                <a:solidFill>
                  <a:schemeClr val="tx1"/>
                </a:solidFill>
              </a:rPr>
              <a:t>W ćwiczeniach brały udział zastępy z Jednostki Ratowniczo Gaśniczej PSP Żar, Ochotniczej Straży Pożarnej KSRG z Przewozu, Piotrowa i Wymiarki (powiat żagański), oraz </a:t>
            </a:r>
            <a:r>
              <a:rPr lang="pl-PL" sz="1600" dirty="0" err="1">
                <a:solidFill>
                  <a:schemeClr val="tx1"/>
                </a:solidFill>
              </a:rPr>
              <a:t>Freiwillige</a:t>
            </a:r>
            <a:r>
              <a:rPr lang="pl-PL" sz="1600" dirty="0">
                <a:solidFill>
                  <a:schemeClr val="tx1"/>
                </a:solidFill>
              </a:rPr>
              <a:t> </a:t>
            </a:r>
            <a:r>
              <a:rPr lang="pl-PL" sz="1600" dirty="0" err="1">
                <a:solidFill>
                  <a:schemeClr val="tx1"/>
                </a:solidFill>
              </a:rPr>
              <a:t>Feuerwehr</a:t>
            </a:r>
            <a:r>
              <a:rPr lang="pl-PL" sz="1600" dirty="0">
                <a:solidFill>
                  <a:schemeClr val="tx1"/>
                </a:solidFill>
              </a:rPr>
              <a:t> (Ochotnicza Straż Pożarna) z </a:t>
            </a:r>
            <a:r>
              <a:rPr lang="pl-PL" sz="1600" dirty="0" err="1">
                <a:solidFill>
                  <a:schemeClr val="tx1"/>
                </a:solidFill>
              </a:rPr>
              <a:t>Kreba-Neudorf</a:t>
            </a:r>
            <a:r>
              <a:rPr lang="pl-PL" sz="1600" dirty="0">
                <a:solidFill>
                  <a:schemeClr val="tx1"/>
                </a:solidFill>
              </a:rPr>
              <a:t> i </a:t>
            </a:r>
            <a:r>
              <a:rPr lang="pl-PL" sz="1600" dirty="0" err="1">
                <a:solidFill>
                  <a:schemeClr val="tx1"/>
                </a:solidFill>
              </a:rPr>
              <a:t>Boxberg</a:t>
            </a:r>
            <a:r>
              <a:rPr lang="pl-PL" sz="1600" dirty="0">
                <a:solidFill>
                  <a:schemeClr val="tx1"/>
                </a:solidFill>
              </a:rPr>
              <a:t>.</a:t>
            </a:r>
          </a:p>
        </p:txBody>
      </p:sp>
      <p:pic>
        <p:nvPicPr>
          <p:cNvPr id="717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181182"/>
            <a:ext cx="3888432" cy="25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20072" y="2852936"/>
            <a:ext cx="253682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270426"/>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965" y="476672"/>
            <a:ext cx="8868069"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270426"/>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3012" y="332655"/>
            <a:ext cx="3960440" cy="6247864"/>
          </a:xfrm>
          <a:prstGeom prst="rect">
            <a:avLst/>
          </a:prstGeom>
        </p:spPr>
        <p:txBody>
          <a:bodyPr wrap="square">
            <a:spAutoFit/>
          </a:bodyPr>
          <a:lstStyle/>
          <a:p>
            <a:pPr algn="ctr"/>
            <a:r>
              <a:rPr lang="pl-PL" sz="1600" dirty="0">
                <a:solidFill>
                  <a:schemeClr val="tx1"/>
                </a:solidFill>
              </a:rPr>
              <a:t>Ćwiczenia „ Pożar szkoły 2013”- </a:t>
            </a:r>
            <a:r>
              <a:rPr lang="pl-PL" sz="1600" dirty="0" err="1">
                <a:solidFill>
                  <a:schemeClr val="tx1"/>
                </a:solidFill>
              </a:rPr>
              <a:t>Boxberg</a:t>
            </a:r>
            <a:r>
              <a:rPr lang="pl-PL" sz="1600" dirty="0">
                <a:solidFill>
                  <a:schemeClr val="tx1"/>
                </a:solidFill>
              </a:rPr>
              <a:t> </a:t>
            </a:r>
            <a:endParaRPr lang="pl-PL" sz="1600" dirty="0" smtClean="0">
              <a:solidFill>
                <a:schemeClr val="tx1"/>
              </a:solidFill>
            </a:endParaRPr>
          </a:p>
          <a:p>
            <a:pPr algn="ctr"/>
            <a:r>
              <a:rPr lang="pl-PL" sz="1600" dirty="0" smtClean="0">
                <a:solidFill>
                  <a:schemeClr val="tx1"/>
                </a:solidFill>
              </a:rPr>
              <a:t> </a:t>
            </a:r>
            <a:r>
              <a:rPr lang="pl-PL" sz="1600" dirty="0">
                <a:solidFill>
                  <a:schemeClr val="tx1"/>
                </a:solidFill>
              </a:rPr>
              <a:t>23 marca 2013 r</a:t>
            </a:r>
            <a:r>
              <a:rPr lang="pl-PL" sz="1600" dirty="0" smtClean="0">
                <a:solidFill>
                  <a:schemeClr val="tx1"/>
                </a:solidFill>
              </a:rPr>
              <a:t>.</a:t>
            </a:r>
          </a:p>
          <a:p>
            <a:pPr algn="ctr"/>
            <a:endParaRPr lang="pl-PL" sz="1600" dirty="0" smtClean="0">
              <a:solidFill>
                <a:schemeClr val="tx1"/>
              </a:solidFill>
            </a:endParaRPr>
          </a:p>
          <a:p>
            <a:r>
              <a:rPr lang="pl-PL" sz="1600" dirty="0" smtClean="0">
                <a:solidFill>
                  <a:schemeClr val="tx1"/>
                </a:solidFill>
              </a:rPr>
              <a:t>W </a:t>
            </a:r>
            <a:r>
              <a:rPr lang="pl-PL" sz="1600" dirty="0">
                <a:solidFill>
                  <a:schemeClr val="tx1"/>
                </a:solidFill>
              </a:rPr>
              <a:t>trakcie zajęć lekcyjnych w piwnicy i na pierwszym piętrze w klasie specjalistycznej do pracy techniki dochodzi do przeciążenia instalacji elektrycznej, w wyniku którego powstaje pożar na tych kondygnacjach. W czasie ewakuacji grupie około  20-tu uczniów zostaje odcięta droga ucieczki, wśród nich jest kilku rannych.</a:t>
            </a:r>
          </a:p>
          <a:p>
            <a:r>
              <a:rPr lang="pl-PL" sz="1600" dirty="0">
                <a:solidFill>
                  <a:schemeClr val="tx1"/>
                </a:solidFill>
              </a:rPr>
              <a:t>Tak przedstawiały się założenia do ćwiczenia taktyczno-bojowego zorganizowanego przez </a:t>
            </a:r>
            <a:r>
              <a:rPr lang="pl-PL" sz="1600" dirty="0" err="1">
                <a:solidFill>
                  <a:schemeClr val="tx1"/>
                </a:solidFill>
              </a:rPr>
              <a:t>Freiwillige</a:t>
            </a:r>
            <a:r>
              <a:rPr lang="pl-PL" sz="1600" dirty="0">
                <a:solidFill>
                  <a:schemeClr val="tx1"/>
                </a:solidFill>
              </a:rPr>
              <a:t> </a:t>
            </a:r>
            <a:r>
              <a:rPr lang="pl-PL" sz="1600" dirty="0" err="1">
                <a:solidFill>
                  <a:schemeClr val="tx1"/>
                </a:solidFill>
              </a:rPr>
              <a:t>Feuerwehr</a:t>
            </a:r>
            <a:r>
              <a:rPr lang="pl-PL" sz="1600" dirty="0">
                <a:solidFill>
                  <a:schemeClr val="tx1"/>
                </a:solidFill>
              </a:rPr>
              <a:t> (Ochotniczą Straż Pożarną) z </a:t>
            </a:r>
            <a:r>
              <a:rPr lang="pl-PL" sz="1600" dirty="0" err="1">
                <a:solidFill>
                  <a:schemeClr val="tx1"/>
                </a:solidFill>
              </a:rPr>
              <a:t>Boxbergu</a:t>
            </a:r>
            <a:r>
              <a:rPr lang="pl-PL" sz="1600" dirty="0">
                <a:solidFill>
                  <a:schemeClr val="tx1"/>
                </a:solidFill>
              </a:rPr>
              <a:t> w Niemczech w związku z projektem „Strażak bez granic wobec współczesnych zagrożeń na pograniczu polsko-niemieckim” realizowany w ramach programu operacyjnego Polska-Saksonia 2007-2013.</a:t>
            </a:r>
          </a:p>
          <a:p>
            <a:r>
              <a:rPr lang="pl-PL" sz="1600" dirty="0">
                <a:solidFill>
                  <a:schemeClr val="tx1"/>
                </a:solidFill>
              </a:rPr>
              <a:t>W ćwiczeniach brały udział zastępy z Jednostki Ratowniczo-Gaśniczej PSP z Żar, Ochotniczej Straży Pożarnej KSRG z Przewozu i Wymiarek, oraz </a:t>
            </a:r>
            <a:r>
              <a:rPr lang="pl-PL" sz="1600" dirty="0" err="1">
                <a:solidFill>
                  <a:schemeClr val="tx1"/>
                </a:solidFill>
              </a:rPr>
              <a:t>Freiwillige</a:t>
            </a:r>
            <a:r>
              <a:rPr lang="pl-PL" sz="1600" dirty="0">
                <a:solidFill>
                  <a:schemeClr val="tx1"/>
                </a:solidFill>
              </a:rPr>
              <a:t> </a:t>
            </a:r>
            <a:r>
              <a:rPr lang="pl-PL" sz="1600" dirty="0" err="1">
                <a:solidFill>
                  <a:schemeClr val="tx1"/>
                </a:solidFill>
              </a:rPr>
              <a:t>Feuerwehr</a:t>
            </a:r>
            <a:r>
              <a:rPr lang="pl-PL" sz="1600" dirty="0">
                <a:solidFill>
                  <a:schemeClr val="tx1"/>
                </a:solidFill>
              </a:rPr>
              <a:t> z </a:t>
            </a:r>
            <a:r>
              <a:rPr lang="pl-PL" sz="1600" dirty="0" err="1">
                <a:solidFill>
                  <a:schemeClr val="tx1"/>
                </a:solidFill>
              </a:rPr>
              <a:t>Boxberg</a:t>
            </a:r>
            <a:r>
              <a:rPr lang="pl-PL" sz="1600" dirty="0">
                <a:solidFill>
                  <a:schemeClr val="tx1"/>
                </a:solidFill>
              </a:rPr>
              <a:t> i </a:t>
            </a:r>
            <a:r>
              <a:rPr lang="pl-PL" sz="1600" dirty="0" err="1">
                <a:solidFill>
                  <a:schemeClr val="tx1"/>
                </a:solidFill>
              </a:rPr>
              <a:t>Kreba-Neudorf</a:t>
            </a:r>
            <a:r>
              <a:rPr lang="pl-PL" sz="1600" dirty="0">
                <a:solidFill>
                  <a:schemeClr val="tx1"/>
                </a:solidFill>
              </a:rPr>
              <a:t>. </a:t>
            </a:r>
          </a:p>
        </p:txBody>
      </p:sp>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95936" y="332655"/>
            <a:ext cx="4608512" cy="3072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14192" y="3573015"/>
            <a:ext cx="4590256" cy="3060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270426"/>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548680"/>
            <a:ext cx="8640960"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270426"/>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79512" y="116632"/>
            <a:ext cx="4572000" cy="6247864"/>
          </a:xfrm>
          <a:prstGeom prst="rect">
            <a:avLst/>
          </a:prstGeom>
        </p:spPr>
        <p:txBody>
          <a:bodyPr>
            <a:spAutoFit/>
          </a:bodyPr>
          <a:lstStyle/>
          <a:p>
            <a:pPr algn="ctr"/>
            <a:r>
              <a:rPr lang="pl-PL" sz="1600" dirty="0">
                <a:solidFill>
                  <a:schemeClr val="tx1"/>
                </a:solidFill>
              </a:rPr>
              <a:t>Ćwiczenia „ Ratownictwo techniczne 2013”- </a:t>
            </a:r>
            <a:r>
              <a:rPr lang="pl-PL" sz="1600" dirty="0" err="1">
                <a:solidFill>
                  <a:schemeClr val="tx1"/>
                </a:solidFill>
              </a:rPr>
              <a:t>Klitten</a:t>
            </a:r>
            <a:r>
              <a:rPr lang="pl-PL" sz="1600" dirty="0">
                <a:solidFill>
                  <a:schemeClr val="tx1"/>
                </a:solidFill>
              </a:rPr>
              <a:t> </a:t>
            </a:r>
            <a:r>
              <a:rPr lang="pl-PL" sz="1600" dirty="0" smtClean="0">
                <a:solidFill>
                  <a:schemeClr val="tx1"/>
                </a:solidFill>
              </a:rPr>
              <a:t>09 </a:t>
            </a:r>
            <a:r>
              <a:rPr lang="pl-PL" sz="1600" dirty="0">
                <a:solidFill>
                  <a:schemeClr val="tx1"/>
                </a:solidFill>
              </a:rPr>
              <a:t>listopada 2013 r</a:t>
            </a:r>
            <a:r>
              <a:rPr lang="pl-PL" sz="1600" dirty="0" smtClean="0">
                <a:solidFill>
                  <a:schemeClr val="tx1"/>
                </a:solidFill>
              </a:rPr>
              <a:t>.</a:t>
            </a:r>
          </a:p>
          <a:p>
            <a:endParaRPr lang="pl-PL" sz="1600" dirty="0" smtClean="0">
              <a:solidFill>
                <a:schemeClr val="tx1"/>
              </a:solidFill>
            </a:endParaRPr>
          </a:p>
          <a:p>
            <a:r>
              <a:rPr lang="pl-PL" sz="1600" dirty="0" smtClean="0">
                <a:solidFill>
                  <a:schemeClr val="tx1"/>
                </a:solidFill>
              </a:rPr>
              <a:t>Samochód </a:t>
            </a:r>
            <a:r>
              <a:rPr lang="pl-PL" sz="1600" dirty="0">
                <a:solidFill>
                  <a:schemeClr val="tx1"/>
                </a:solidFill>
              </a:rPr>
              <a:t>osobowy wjechał na skrzyżowanie z nadmierną prędkością i spowodował kolizję dwóch prawidłowo jadących pojazdów osobowych. Na skutek zdarzenia  w pojazdach zostało uwięzionych 6 osób. Auto, którego kierowca spowodował wypadek, wypadło z drogi i dachowało.</a:t>
            </a:r>
          </a:p>
          <a:p>
            <a:r>
              <a:rPr lang="pl-PL" sz="1600" dirty="0">
                <a:solidFill>
                  <a:schemeClr val="tx1"/>
                </a:solidFill>
              </a:rPr>
              <a:t>Tak przedstawiały się założenia do ćwiczenia taktyczno-bojowego zorganizowanego przez </a:t>
            </a:r>
            <a:r>
              <a:rPr lang="pl-PL" sz="1600" dirty="0" err="1">
                <a:solidFill>
                  <a:schemeClr val="tx1"/>
                </a:solidFill>
              </a:rPr>
              <a:t>Freiwillige</a:t>
            </a:r>
            <a:r>
              <a:rPr lang="pl-PL" sz="1600" dirty="0">
                <a:solidFill>
                  <a:schemeClr val="tx1"/>
                </a:solidFill>
              </a:rPr>
              <a:t> </a:t>
            </a:r>
            <a:r>
              <a:rPr lang="pl-PL" sz="1600" dirty="0" err="1">
                <a:solidFill>
                  <a:schemeClr val="tx1"/>
                </a:solidFill>
              </a:rPr>
              <a:t>Feuerwehr</a:t>
            </a:r>
            <a:r>
              <a:rPr lang="pl-PL" sz="1600" dirty="0">
                <a:solidFill>
                  <a:schemeClr val="tx1"/>
                </a:solidFill>
              </a:rPr>
              <a:t> (Ochotniczą Straż Pożarną) z gminy </a:t>
            </a:r>
            <a:r>
              <a:rPr lang="pl-PL" sz="1600" dirty="0" err="1">
                <a:solidFill>
                  <a:schemeClr val="tx1"/>
                </a:solidFill>
              </a:rPr>
              <a:t>Kreba-Neudorf</a:t>
            </a:r>
            <a:r>
              <a:rPr lang="pl-PL" sz="1600" dirty="0">
                <a:solidFill>
                  <a:schemeClr val="tx1"/>
                </a:solidFill>
              </a:rPr>
              <a:t> w Niemczech w związku z projektem „Strażak bez granic wobec współczesnych zagrożeń na pograniczu polsko-niemieckim” realizowany w ramach programu operacyjnego Polska-Saksonia 2007-2013.</a:t>
            </a:r>
          </a:p>
          <a:p>
            <a:r>
              <a:rPr lang="pl-PL" sz="1600" dirty="0">
                <a:solidFill>
                  <a:schemeClr val="tx1"/>
                </a:solidFill>
              </a:rPr>
              <a:t>W ćwiczeniach przeprowadzonych dniu 9 listopada 2013r w miejscowości </a:t>
            </a:r>
            <a:r>
              <a:rPr lang="pl-PL" sz="1600" dirty="0" err="1">
                <a:solidFill>
                  <a:schemeClr val="tx1"/>
                </a:solidFill>
              </a:rPr>
              <a:t>Klitten</a:t>
            </a:r>
            <a:r>
              <a:rPr lang="pl-PL" sz="1600" dirty="0">
                <a:solidFill>
                  <a:schemeClr val="tx1"/>
                </a:solidFill>
              </a:rPr>
              <a:t>  na terenie Republiki Federalnej Niemiec brały udział zastępy z Jednostki Ratowniczo-Gaśniczej PSP z Żar, Ochotniczej Straży Pożarnej KSRG z Żar-Kunic i Ochotniczej Straży Pożarnej Mirostowice Dolne oraz gospodarze ćwiczeń </a:t>
            </a:r>
            <a:r>
              <a:rPr lang="pl-PL" sz="1600" dirty="0" err="1">
                <a:solidFill>
                  <a:schemeClr val="tx1"/>
                </a:solidFill>
              </a:rPr>
              <a:t>Freiwillige</a:t>
            </a:r>
            <a:r>
              <a:rPr lang="pl-PL" sz="1600" dirty="0">
                <a:solidFill>
                  <a:schemeClr val="tx1"/>
                </a:solidFill>
              </a:rPr>
              <a:t> </a:t>
            </a:r>
            <a:r>
              <a:rPr lang="pl-PL" sz="1600" dirty="0" err="1">
                <a:solidFill>
                  <a:schemeClr val="tx1"/>
                </a:solidFill>
              </a:rPr>
              <a:t>Feuerwehr</a:t>
            </a:r>
            <a:r>
              <a:rPr lang="pl-PL" sz="1600" dirty="0">
                <a:solidFill>
                  <a:schemeClr val="tx1"/>
                </a:solidFill>
              </a:rPr>
              <a:t> z </a:t>
            </a:r>
            <a:r>
              <a:rPr lang="pl-PL" sz="1600" dirty="0" err="1">
                <a:solidFill>
                  <a:schemeClr val="tx1"/>
                </a:solidFill>
              </a:rPr>
              <a:t>Boxberg</a:t>
            </a:r>
            <a:r>
              <a:rPr lang="pl-PL" sz="1600" dirty="0">
                <a:solidFill>
                  <a:schemeClr val="tx1"/>
                </a:solidFill>
              </a:rPr>
              <a:t>, </a:t>
            </a:r>
            <a:r>
              <a:rPr lang="pl-PL" sz="1600" dirty="0" err="1">
                <a:solidFill>
                  <a:schemeClr val="tx1"/>
                </a:solidFill>
              </a:rPr>
              <a:t>Kreba-Neudorf</a:t>
            </a:r>
            <a:r>
              <a:rPr lang="pl-PL" sz="1600" dirty="0">
                <a:solidFill>
                  <a:schemeClr val="tx1"/>
                </a:solidFill>
              </a:rPr>
              <a:t>, i </a:t>
            </a:r>
            <a:r>
              <a:rPr lang="pl-PL" sz="1600" dirty="0" err="1">
                <a:solidFill>
                  <a:schemeClr val="tx1"/>
                </a:solidFill>
              </a:rPr>
              <a:t>Klitten</a:t>
            </a:r>
            <a:r>
              <a:rPr lang="pl-PL" sz="1600" dirty="0">
                <a:solidFill>
                  <a:schemeClr val="tx1"/>
                </a:solidFill>
              </a:rPr>
              <a:t>.</a:t>
            </a:r>
          </a:p>
        </p:txBody>
      </p:sp>
      <p:pic>
        <p:nvPicPr>
          <p:cNvPr id="112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8206" y="260648"/>
            <a:ext cx="4209181"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51512" y="3204950"/>
            <a:ext cx="4221210" cy="281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270426"/>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3471" y="836712"/>
            <a:ext cx="8694400"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270426"/>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1807" y="1412776"/>
            <a:ext cx="421246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rostokąt 1"/>
          <p:cNvSpPr/>
          <p:nvPr/>
        </p:nvSpPr>
        <p:spPr>
          <a:xfrm>
            <a:off x="2555776" y="404664"/>
            <a:ext cx="4572000" cy="830997"/>
          </a:xfrm>
          <a:prstGeom prst="rect">
            <a:avLst/>
          </a:prstGeom>
        </p:spPr>
        <p:txBody>
          <a:bodyPr>
            <a:spAutoFit/>
          </a:bodyPr>
          <a:lstStyle/>
          <a:p>
            <a:r>
              <a:rPr lang="pl-PL" dirty="0" smtClean="0">
                <a:solidFill>
                  <a:schemeClr val="tx1"/>
                </a:solidFill>
              </a:rPr>
              <a:t>Wspólne szkolenie językowe dla strażaków z Polski i Niemiec</a:t>
            </a:r>
            <a:endParaRPr lang="pl-PL" dirty="0"/>
          </a:p>
        </p:txBody>
      </p:sp>
      <p:pic>
        <p:nvPicPr>
          <p:cNvPr id="512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6016" y="3611488"/>
            <a:ext cx="4370784" cy="291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53236" y="1412776"/>
            <a:ext cx="3096344" cy="2061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13865" y="4413109"/>
            <a:ext cx="3168352" cy="2112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7159076"/>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259632" y="476672"/>
            <a:ext cx="6264696" cy="830997"/>
          </a:xfrm>
          <a:prstGeom prst="rect">
            <a:avLst/>
          </a:prstGeom>
        </p:spPr>
        <p:txBody>
          <a:bodyPr wrap="square">
            <a:spAutoFit/>
          </a:bodyPr>
          <a:lstStyle/>
          <a:p>
            <a:pPr algn="ctr"/>
            <a:r>
              <a:rPr lang="pl-PL" dirty="0">
                <a:solidFill>
                  <a:schemeClr val="tx1"/>
                </a:solidFill>
              </a:rPr>
              <a:t>Wspólne szkolenie </a:t>
            </a:r>
            <a:r>
              <a:rPr lang="pl-PL" dirty="0" smtClean="0">
                <a:solidFill>
                  <a:schemeClr val="tx1"/>
                </a:solidFill>
              </a:rPr>
              <a:t>z ratownictwa medycznego </a:t>
            </a:r>
            <a:r>
              <a:rPr lang="pl-PL" dirty="0">
                <a:solidFill>
                  <a:schemeClr val="tx1"/>
                </a:solidFill>
              </a:rPr>
              <a:t>dla strażaków z Polski i Niemiec</a:t>
            </a:r>
            <a:endParaRPr lang="pl-PL" dirty="0"/>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7584" y="1706152"/>
            <a:ext cx="3180523" cy="4770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82634" y="1336160"/>
            <a:ext cx="3528392" cy="2352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4048" y="3955958"/>
            <a:ext cx="3744416" cy="2492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2956438"/>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67544" y="404664"/>
            <a:ext cx="8280920" cy="6370975"/>
          </a:xfrm>
          <a:prstGeom prst="rect">
            <a:avLst/>
          </a:prstGeom>
        </p:spPr>
        <p:txBody>
          <a:bodyPr wrap="square">
            <a:spAutoFit/>
          </a:bodyPr>
          <a:lstStyle/>
          <a:p>
            <a:r>
              <a:rPr lang="pl-PL" dirty="0">
                <a:solidFill>
                  <a:schemeClr val="tx1"/>
                </a:solidFill>
              </a:rPr>
              <a:t>Za początek współpracy Komendy Powiatowej PSP w Żarach ze strażakami z Niemiec przyjmuje się udział zastępów strażaków niemieckich w gaszeniu dużego pożaru bazaru handlowego w Łęknicy </a:t>
            </a:r>
            <a:r>
              <a:rPr lang="pl-PL" b="1" dirty="0">
                <a:solidFill>
                  <a:schemeClr val="tx1"/>
                </a:solidFill>
              </a:rPr>
              <a:t>14 sierpnia 1995 r.</a:t>
            </a:r>
            <a:r>
              <a:rPr lang="pl-PL" dirty="0">
                <a:solidFill>
                  <a:schemeClr val="tx1"/>
                </a:solidFill>
              </a:rPr>
              <a:t> Pożar powstał w godzinach wieczornych. Mieszkańcy Bad </a:t>
            </a:r>
            <a:r>
              <a:rPr lang="pl-PL" dirty="0" err="1" smtClean="0">
                <a:solidFill>
                  <a:schemeClr val="tx1"/>
                </a:solidFill>
              </a:rPr>
              <a:t>Muskau</a:t>
            </a:r>
            <a:r>
              <a:rPr lang="pl-PL" dirty="0" smtClean="0">
                <a:solidFill>
                  <a:schemeClr val="tx1"/>
                </a:solidFill>
              </a:rPr>
              <a:t> </a:t>
            </a:r>
            <a:r>
              <a:rPr lang="pl-PL" dirty="0">
                <a:solidFill>
                  <a:schemeClr val="tx1"/>
                </a:solidFill>
              </a:rPr>
              <a:t>miasta po drugiej stronie Nysy widząc pożar bazaru po stronie polskiej zaalarmowali swoją ochotniczą straż pożarną. Służby graniczne bez problemu przepuszczały kolejne zastępy strażaków z Niemiec śpieszących z udzieleniem pomocy strażakom z polski. Pożar strawił 176 pawilonów handlowych. Uratowano kolejnych kilkaset. Akcja trwała całą noc.</a:t>
            </a:r>
          </a:p>
          <a:p>
            <a:r>
              <a:rPr lang="pl-PL" dirty="0">
                <a:solidFill>
                  <a:schemeClr val="tx1"/>
                </a:solidFill>
              </a:rPr>
              <a:t>Po tej akcji zostały nawiązane oficjalne kontakty ze strażakami ówczesnego powiatu </a:t>
            </a:r>
            <a:r>
              <a:rPr lang="pl-PL" dirty="0" err="1">
                <a:solidFill>
                  <a:schemeClr val="tx1"/>
                </a:solidFill>
              </a:rPr>
              <a:t>Niesky</a:t>
            </a:r>
            <a:r>
              <a:rPr lang="pl-PL" dirty="0">
                <a:solidFill>
                  <a:schemeClr val="tx1"/>
                </a:solidFill>
              </a:rPr>
              <a:t> (Saksonia), a dziś powiat </a:t>
            </a:r>
            <a:r>
              <a:rPr lang="pl-PL" dirty="0" err="1">
                <a:solidFill>
                  <a:schemeClr val="tx1"/>
                </a:solidFill>
              </a:rPr>
              <a:t>Goerlitz</a:t>
            </a:r>
            <a:r>
              <a:rPr lang="pl-PL" dirty="0">
                <a:solidFill>
                  <a:schemeClr val="tx1"/>
                </a:solidFill>
              </a:rPr>
              <a:t>. Współpraca jest kontynuowana do dziś z dużym pożytkiem dla obu stron, a przede wszystkim dla społeczności lokalnej po obu stronach granicy, gdyż bazuje na gminach i ochotniczych strażach pożarnych.</a:t>
            </a:r>
          </a:p>
        </p:txBody>
      </p:sp>
    </p:spTree>
    <p:extLst>
      <p:ext uri="{BB962C8B-B14F-4D97-AF65-F5344CB8AC3E}">
        <p14:creationId xmlns:p14="http://schemas.microsoft.com/office/powerpoint/2010/main" val="3223612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755576" y="188640"/>
            <a:ext cx="7776864" cy="6186309"/>
          </a:xfrm>
          <a:prstGeom prst="rect">
            <a:avLst/>
          </a:prstGeom>
        </p:spPr>
        <p:txBody>
          <a:bodyPr wrap="square">
            <a:spAutoFit/>
          </a:bodyPr>
          <a:lstStyle/>
          <a:p>
            <a:pPr algn="ctr"/>
            <a:r>
              <a:rPr lang="pl-PL" sz="2000" dirty="0" smtClean="0">
                <a:solidFill>
                  <a:schemeClr val="tx1"/>
                </a:solidFill>
              </a:rPr>
              <a:t>OSIĄGNIĄTE CELE PROJEKTU I EFEKT TRANSGRANICZNY</a:t>
            </a:r>
          </a:p>
          <a:p>
            <a:endParaRPr lang="pl-PL" sz="1600" dirty="0" smtClean="0">
              <a:solidFill>
                <a:schemeClr val="tx1"/>
              </a:solidFill>
            </a:endParaRPr>
          </a:p>
          <a:p>
            <a:r>
              <a:rPr lang="pl-PL" dirty="0" smtClean="0">
                <a:solidFill>
                  <a:schemeClr val="tx1"/>
                </a:solidFill>
              </a:rPr>
              <a:t>Wspólne </a:t>
            </a:r>
            <a:r>
              <a:rPr lang="pl-PL" dirty="0">
                <a:solidFill>
                  <a:schemeClr val="tx1"/>
                </a:solidFill>
              </a:rPr>
              <a:t>ćwiczenia, szkolenia, spotkania integrują strażaków i władze samorządowe do wzajemnej współpracy. Realizacja tych działań w głównej mierze bazuje na druhach ochotniczych straży pożarnych, a </a:t>
            </a:r>
            <a:r>
              <a:rPr lang="pl-PL" dirty="0" smtClean="0">
                <a:solidFill>
                  <a:schemeClr val="tx1"/>
                </a:solidFill>
              </a:rPr>
              <a:t>są </a:t>
            </a:r>
            <a:r>
              <a:rPr lang="pl-PL" dirty="0">
                <a:solidFill>
                  <a:schemeClr val="tx1"/>
                </a:solidFill>
              </a:rPr>
              <a:t>to </a:t>
            </a:r>
            <a:r>
              <a:rPr lang="pl-PL" dirty="0" smtClean="0">
                <a:solidFill>
                  <a:schemeClr val="tx1"/>
                </a:solidFill>
              </a:rPr>
              <a:t>mieszkańcy </a:t>
            </a:r>
            <a:r>
              <a:rPr lang="pl-PL" dirty="0">
                <a:solidFill>
                  <a:schemeClr val="tx1"/>
                </a:solidFill>
              </a:rPr>
              <a:t>miejscowości przygranicznych. Daje im to możliwość poznania się wzajemnego, zapoznania z terenem, sprzętem pożarniczym. Kontakty te są wręcz wzorcowe dla innych grup zawodowych czy środowisk społecznych. Żadna inna grupa zawodowa lub organizacja społeczna nie może się poszczycić taką wzajemną, bezpośrednią i naturalną współpracą jak środowiska strażackie. Na konferencjach organizowanych po obu stronach granicy jesteśmy głównym przykładem wzajemnej współpracy Polsko-Niemieckiej, pomimo, że nie dysponujemy największymi budżetami na rozwój naszej współpracy.</a:t>
            </a:r>
          </a:p>
        </p:txBody>
      </p:sp>
    </p:spTree>
    <p:extLst>
      <p:ext uri="{BB962C8B-B14F-4D97-AF65-F5344CB8AC3E}">
        <p14:creationId xmlns:p14="http://schemas.microsoft.com/office/powerpoint/2010/main" val="1687159076"/>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83568" y="332656"/>
            <a:ext cx="7992888" cy="5940088"/>
          </a:xfrm>
          <a:prstGeom prst="rect">
            <a:avLst/>
          </a:prstGeom>
        </p:spPr>
        <p:txBody>
          <a:bodyPr wrap="square">
            <a:spAutoFit/>
          </a:bodyPr>
          <a:lstStyle/>
          <a:p>
            <a:pPr algn="ctr"/>
            <a:r>
              <a:rPr lang="pl-PL" dirty="0">
                <a:solidFill>
                  <a:schemeClr val="tx1"/>
                </a:solidFill>
              </a:rPr>
              <a:t>EFEKT </a:t>
            </a:r>
            <a:r>
              <a:rPr lang="pl-PL" dirty="0" smtClean="0">
                <a:solidFill>
                  <a:schemeClr val="tx1"/>
                </a:solidFill>
              </a:rPr>
              <a:t>TRANSGRANICZNY</a:t>
            </a:r>
          </a:p>
          <a:p>
            <a:endParaRPr lang="pl-PL" sz="1600" dirty="0" smtClean="0">
              <a:solidFill>
                <a:schemeClr val="tx1"/>
              </a:solidFill>
            </a:endParaRPr>
          </a:p>
          <a:p>
            <a:pPr algn="just"/>
            <a:r>
              <a:rPr lang="pl-PL" sz="2000" dirty="0" smtClean="0">
                <a:solidFill>
                  <a:schemeClr val="tx1"/>
                </a:solidFill>
              </a:rPr>
              <a:t>Szczególną </a:t>
            </a:r>
            <a:r>
              <a:rPr lang="pl-PL" sz="2000" dirty="0">
                <a:solidFill>
                  <a:schemeClr val="tx1"/>
                </a:solidFill>
              </a:rPr>
              <a:t>uwagę należy zwrócić na fakt, że to najpierw rozpoczęła się współpraca pomiędzy jednostkami straży pożarnych z Polski i Niemiec, a dopiero później następowały podpisywanie stosownych porozumiej na różnych szczeblach władzy samorządowej i państwowej.</a:t>
            </a:r>
          </a:p>
          <a:p>
            <a:pPr algn="just"/>
            <a:r>
              <a:rPr lang="pl-PL" sz="2000" dirty="0">
                <a:solidFill>
                  <a:schemeClr val="tx1"/>
                </a:solidFill>
              </a:rPr>
              <a:t>Kolejnym istotnym zagadnieniem jest fakt, że często na podstawie wzajemnej współpracy strażaków po obu stronach granicy, nawiązuje się wzajemna współpraca pomiędzy przedstawicielami samorządów lokalnych i w ten sposób podpisywane są porozumienia </a:t>
            </a:r>
            <a:br>
              <a:rPr lang="pl-PL" sz="2000" dirty="0">
                <a:solidFill>
                  <a:schemeClr val="tx1"/>
                </a:solidFill>
              </a:rPr>
            </a:br>
            <a:r>
              <a:rPr lang="pl-PL" sz="2000" dirty="0">
                <a:solidFill>
                  <a:schemeClr val="tx1"/>
                </a:solidFill>
              </a:rPr>
              <a:t>o współpracy partnerskiej miejscowości, gmin czy powiatu. Takie sytuacje występują na terenie powiatu żarskiego. </a:t>
            </a:r>
          </a:p>
          <a:p>
            <a:pPr algn="just"/>
            <a:r>
              <a:rPr lang="pl-PL" sz="2000" dirty="0">
                <a:solidFill>
                  <a:schemeClr val="tx1"/>
                </a:solidFill>
              </a:rPr>
              <a:t>Na uwagę zasługuje też to, że straż pożarna do swej współpracy włącza  inne służby ratownicze (Pogotowie Ratunkowe, WOPR), które rozwijają swoją współpracę z korzyścią dla obu stron. Bezpośrednia współpraca jednostek OSP w pasie przygranicznym wpływa pozytywnie na wzajemne sąsiedztwo społeczności lokalnych tych miejscowości. Są organizowane obok zawodów i wspólnych szkoleń różne spotkania i festyny po obu stronach granicy.</a:t>
            </a:r>
          </a:p>
        </p:txBody>
      </p:sp>
    </p:spTree>
    <p:extLst>
      <p:ext uri="{BB962C8B-B14F-4D97-AF65-F5344CB8AC3E}">
        <p14:creationId xmlns:p14="http://schemas.microsoft.com/office/powerpoint/2010/main" val="1687159076"/>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755650" y="2060575"/>
            <a:ext cx="7772400" cy="11430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l-PL" altLang="pl-PL"/>
              <a:t>Dziękuję za uwagę</a:t>
            </a:r>
          </a:p>
        </p:txBody>
      </p:sp>
    </p:spTree>
    <p:extLst>
      <p:ext uri="{BB962C8B-B14F-4D97-AF65-F5344CB8AC3E}">
        <p14:creationId xmlns:p14="http://schemas.microsoft.com/office/powerpoint/2010/main" val="253537592"/>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67544" y="260648"/>
            <a:ext cx="8352928" cy="2677656"/>
          </a:xfrm>
          <a:prstGeom prst="rect">
            <a:avLst/>
          </a:prstGeom>
        </p:spPr>
        <p:txBody>
          <a:bodyPr wrap="square">
            <a:spAutoFit/>
          </a:bodyPr>
          <a:lstStyle/>
          <a:p>
            <a:r>
              <a:rPr lang="pl-PL" dirty="0">
                <a:solidFill>
                  <a:schemeClr val="tx1"/>
                </a:solidFill>
              </a:rPr>
              <a:t>Kilka lat później, a oficjalnie </a:t>
            </a:r>
            <a:r>
              <a:rPr lang="pl-PL" b="1" dirty="0">
                <a:solidFill>
                  <a:schemeClr val="tx1"/>
                </a:solidFill>
              </a:rPr>
              <a:t>16 kwietnia 2002 r.</a:t>
            </a:r>
            <a:r>
              <a:rPr lang="pl-PL" dirty="0">
                <a:solidFill>
                  <a:schemeClr val="tx1"/>
                </a:solidFill>
              </a:rPr>
              <a:t> w Dychowie zostało podpisane Porozumienie pomiędzy powiatem Krosno Odrzańskie i Żary a powiatem Sprewa-Nysa o wzajemnej współpracy i pomocy przy ochronie przed katastrofami i pożarami. Było to początek współpracy z powiatem Sprewa-Nysa z Landem Brandenburgia. Porozumienie podpisali ówcześni starostowie i komendanci powiatowi straży pożarnych.</a:t>
            </a:r>
          </a:p>
        </p:txBody>
      </p:sp>
      <p:sp>
        <p:nvSpPr>
          <p:cNvPr id="3" name="Prostokąt 2"/>
          <p:cNvSpPr/>
          <p:nvPr/>
        </p:nvSpPr>
        <p:spPr>
          <a:xfrm>
            <a:off x="467544" y="2968465"/>
            <a:ext cx="8136904" cy="3785652"/>
          </a:xfrm>
          <a:prstGeom prst="rect">
            <a:avLst/>
          </a:prstGeom>
        </p:spPr>
        <p:txBody>
          <a:bodyPr wrap="square">
            <a:spAutoFit/>
          </a:bodyPr>
          <a:lstStyle/>
          <a:p>
            <a:r>
              <a:rPr lang="pl-PL" dirty="0">
                <a:solidFill>
                  <a:schemeClr val="tx1"/>
                </a:solidFill>
              </a:rPr>
              <a:t>Współpraca z obu landami (powiatami niemieckimi) jest kontynuowana i rozwijana. Prowadzimy corocznie plany pracy w których zapisujemy wszystkie wspólne przedsięwzięcia do realizacji na dany rok. Obok spotkań, szkoleń, ćwiczeń uczestniczymy różnorodnych imprezach organizowanych po obu stronach granicy. Uczestniczymy w różnego rodzaju spotkaniach dotyczących pożarnictwa lub szeroko rozumianego ratownictwa. </a:t>
            </a:r>
          </a:p>
          <a:p>
            <a:r>
              <a:rPr lang="pl-PL" dirty="0">
                <a:solidFill>
                  <a:schemeClr val="tx1"/>
                </a:solidFill>
              </a:rPr>
              <a:t>Pracujemy nad zwiększeniem udziału naszych zastępów w prowadzeniu różnorodnych działań ratowniczo-gaśniczych po obu stronach granicy.</a:t>
            </a:r>
          </a:p>
        </p:txBody>
      </p:sp>
    </p:spTree>
    <p:extLst>
      <p:ext uri="{BB962C8B-B14F-4D97-AF65-F5344CB8AC3E}">
        <p14:creationId xmlns:p14="http://schemas.microsoft.com/office/powerpoint/2010/main" val="3556513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66275" y="1556792"/>
            <a:ext cx="1909564" cy="1909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rostokąt 4"/>
          <p:cNvSpPr/>
          <p:nvPr/>
        </p:nvSpPr>
        <p:spPr>
          <a:xfrm>
            <a:off x="334879" y="260648"/>
            <a:ext cx="8640960" cy="5632311"/>
          </a:xfrm>
          <a:prstGeom prst="rect">
            <a:avLst/>
          </a:prstGeom>
        </p:spPr>
        <p:txBody>
          <a:bodyPr wrap="square">
            <a:spAutoFit/>
          </a:bodyPr>
          <a:lstStyle/>
          <a:p>
            <a:pPr algn="ctr"/>
            <a:r>
              <a:rPr lang="pl-PL" dirty="0" smtClean="0">
                <a:solidFill>
                  <a:schemeClr val="tx1"/>
                </a:solidFill>
              </a:rPr>
              <a:t>Geneza projektu</a:t>
            </a:r>
          </a:p>
          <a:p>
            <a:r>
              <a:rPr lang="pl-PL" dirty="0" smtClean="0">
                <a:solidFill>
                  <a:schemeClr val="tx1"/>
                </a:solidFill>
              </a:rPr>
              <a:t>W 2011 r. został złożony wspólny wniosek straży pożarnych z powiatów </a:t>
            </a:r>
            <a:r>
              <a:rPr lang="pl-PL" dirty="0">
                <a:solidFill>
                  <a:schemeClr val="tx1"/>
                </a:solidFill>
              </a:rPr>
              <a:t>Żary, Zielona Góra i Krosno Odrzańskie na zakup trzech samochodów średnich ratowniczo-gaśniczych w ramach </a:t>
            </a:r>
            <a:endParaRPr lang="pl-PL" dirty="0" smtClean="0">
              <a:solidFill>
                <a:schemeClr val="tx1"/>
              </a:solidFill>
            </a:endParaRPr>
          </a:p>
          <a:p>
            <a:r>
              <a:rPr lang="pl-PL" dirty="0" smtClean="0">
                <a:solidFill>
                  <a:schemeClr val="tx1"/>
                </a:solidFill>
              </a:rPr>
              <a:t>środków </a:t>
            </a:r>
            <a:r>
              <a:rPr lang="pl-PL" dirty="0">
                <a:solidFill>
                  <a:schemeClr val="tx1"/>
                </a:solidFill>
              </a:rPr>
              <a:t>Unijnych – partnerem zostaje powiat Sprewa </a:t>
            </a:r>
            <a:endParaRPr lang="pl-PL" dirty="0" smtClean="0">
              <a:solidFill>
                <a:schemeClr val="tx1"/>
              </a:solidFill>
            </a:endParaRPr>
          </a:p>
          <a:p>
            <a:r>
              <a:rPr lang="pl-PL" dirty="0" smtClean="0">
                <a:solidFill>
                  <a:schemeClr val="tx1"/>
                </a:solidFill>
              </a:rPr>
              <a:t>Nysa (</a:t>
            </a:r>
            <a:r>
              <a:rPr lang="pl-PL" dirty="0">
                <a:solidFill>
                  <a:schemeClr val="tx1"/>
                </a:solidFill>
              </a:rPr>
              <a:t>Brandenburgia) – projekt nie </a:t>
            </a:r>
            <a:r>
              <a:rPr lang="pl-PL" dirty="0" smtClean="0">
                <a:solidFill>
                  <a:schemeClr val="tx1"/>
                </a:solidFill>
              </a:rPr>
              <a:t>został zatwierdzony </a:t>
            </a:r>
          </a:p>
          <a:p>
            <a:r>
              <a:rPr lang="pl-PL" dirty="0" smtClean="0">
                <a:solidFill>
                  <a:schemeClr val="tx1"/>
                </a:solidFill>
              </a:rPr>
              <a:t>z powodu braku </a:t>
            </a:r>
            <a:r>
              <a:rPr lang="pl-PL" dirty="0">
                <a:solidFill>
                  <a:schemeClr val="tx1"/>
                </a:solidFill>
              </a:rPr>
              <a:t>środków </a:t>
            </a:r>
            <a:r>
              <a:rPr lang="pl-PL" dirty="0" smtClean="0">
                <a:solidFill>
                  <a:schemeClr val="tx1"/>
                </a:solidFill>
              </a:rPr>
              <a:t>finansowych w programie </a:t>
            </a:r>
          </a:p>
          <a:p>
            <a:r>
              <a:rPr lang="pl-PL" dirty="0" smtClean="0">
                <a:solidFill>
                  <a:schemeClr val="tx1"/>
                </a:solidFill>
              </a:rPr>
              <a:t>operacyjnym Polska – Brandenburgia.</a:t>
            </a:r>
          </a:p>
          <a:p>
            <a:endParaRPr lang="pl-PL" dirty="0" smtClean="0">
              <a:solidFill>
                <a:schemeClr val="tx1"/>
              </a:solidFill>
            </a:endParaRPr>
          </a:p>
          <a:p>
            <a:r>
              <a:rPr lang="pl-PL" dirty="0" smtClean="0">
                <a:solidFill>
                  <a:schemeClr val="tx1"/>
                </a:solidFill>
              </a:rPr>
              <a:t>Wobec powyższego Komenda Powiatowa </a:t>
            </a:r>
            <a:r>
              <a:rPr lang="pl-PL" dirty="0">
                <a:solidFill>
                  <a:schemeClr val="tx1"/>
                </a:solidFill>
              </a:rPr>
              <a:t>PSP w Żarach we współpracy z gminami </a:t>
            </a:r>
            <a:r>
              <a:rPr lang="pl-PL" dirty="0" err="1">
                <a:solidFill>
                  <a:schemeClr val="tx1"/>
                </a:solidFill>
              </a:rPr>
              <a:t>Boxberg</a:t>
            </a:r>
            <a:r>
              <a:rPr lang="pl-PL" dirty="0">
                <a:solidFill>
                  <a:schemeClr val="tx1"/>
                </a:solidFill>
              </a:rPr>
              <a:t> i </a:t>
            </a:r>
            <a:r>
              <a:rPr lang="pl-PL" dirty="0" err="1">
                <a:solidFill>
                  <a:schemeClr val="tx1"/>
                </a:solidFill>
              </a:rPr>
              <a:t>Kreba</a:t>
            </a:r>
            <a:r>
              <a:rPr lang="pl-PL" dirty="0">
                <a:solidFill>
                  <a:schemeClr val="tx1"/>
                </a:solidFill>
              </a:rPr>
              <a:t> </a:t>
            </a:r>
            <a:r>
              <a:rPr lang="pl-PL" dirty="0" err="1">
                <a:solidFill>
                  <a:schemeClr val="tx1"/>
                </a:solidFill>
              </a:rPr>
              <a:t>Neudorf</a:t>
            </a:r>
            <a:r>
              <a:rPr lang="pl-PL" dirty="0">
                <a:solidFill>
                  <a:schemeClr val="tx1"/>
                </a:solidFill>
              </a:rPr>
              <a:t>, (Saksonia) </a:t>
            </a:r>
            <a:r>
              <a:rPr lang="pl-PL" dirty="0" smtClean="0">
                <a:solidFill>
                  <a:schemeClr val="tx1"/>
                </a:solidFill>
              </a:rPr>
              <a:t>złożyła projekt na </a:t>
            </a:r>
            <a:r>
              <a:rPr lang="pl-PL" dirty="0">
                <a:solidFill>
                  <a:schemeClr val="tx1"/>
                </a:solidFill>
              </a:rPr>
              <a:t>zakup sprzętu i dwóch średnich samochodów ratowniczo-gaśniczych dla JRG PSP Żary, partner wiodący – powiat żarski – projekt pozytywnie zatwierdzony do realizacji w 2012 r</a:t>
            </a:r>
            <a:r>
              <a:rPr lang="pl-PL" dirty="0" smtClean="0">
                <a:solidFill>
                  <a:schemeClr val="tx1"/>
                </a:solidFill>
              </a:rPr>
              <a:t>. w ramach programu operacyjnego Polska - Saksonia</a:t>
            </a:r>
            <a:endParaRPr lang="pl-PL" dirty="0">
              <a:solidFill>
                <a:schemeClr val="tx1"/>
              </a:solidFill>
            </a:endParaRPr>
          </a:p>
        </p:txBody>
      </p:sp>
      <p:pic>
        <p:nvPicPr>
          <p:cNvPr id="1433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24128" y="5517232"/>
            <a:ext cx="2872993" cy="1021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025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597456"/>
            <a:ext cx="8280920" cy="6001643"/>
          </a:xfrm>
          <a:prstGeom prst="rect">
            <a:avLst/>
          </a:prstGeom>
        </p:spPr>
        <p:txBody>
          <a:bodyPr wrap="square">
            <a:spAutoFit/>
          </a:bodyPr>
          <a:lstStyle/>
          <a:p>
            <a:pPr algn="ctr"/>
            <a:r>
              <a:rPr lang="pl-PL" dirty="0" smtClean="0">
                <a:solidFill>
                  <a:schemeClr val="tx1"/>
                </a:solidFill>
              </a:rPr>
              <a:t>ZAŁOŻENIA PROJEKTU:</a:t>
            </a:r>
          </a:p>
          <a:p>
            <a:pPr algn="just"/>
            <a:r>
              <a:rPr lang="pl-PL" dirty="0" smtClean="0">
                <a:solidFill>
                  <a:schemeClr val="tx1"/>
                </a:solidFill>
              </a:rPr>
              <a:t>Projekt </a:t>
            </a:r>
            <a:r>
              <a:rPr lang="pl-PL" dirty="0">
                <a:solidFill>
                  <a:schemeClr val="tx1"/>
                </a:solidFill>
              </a:rPr>
              <a:t>w znacznym stopniu zwiększy bezpieczeństwo ludzi i środowiska na pograniczu polsko-niemieckim, równocześnie zadba o bezpieczeństwo i wyszkolenie strażaków i ratowników po obu stronach granic. Projekt przewiduje cykl szkoleń i ćwiczeń ratowniczych, wymianę technik ratowania oraz kursy językowe. Zakup nowoczesnych samochodów ratowniczych, sprzętu ratowniczego oraz stworzenie i wyposażenie sal szkoleniowych w ramach realizowanego projektu przyczyni się do poprawy wyszkolenia i efektywności działań. Zakupiony sprzęt będzie kompatybilny tak aby strażacy mogli się nawzajem uzupełniać po obu stronach granic jak i zgodny z wymogami unijnymi. Realizacja projekt udoskonali systemy powiadamiania i reagowania na zagrożenia oraz zaktualizuje katalogi zagrożeń jak i usprawni system wczesnego ostrzegania po obu stronach granicy.</a:t>
            </a:r>
          </a:p>
        </p:txBody>
      </p:sp>
    </p:spTree>
    <p:extLst>
      <p:ext uri="{BB962C8B-B14F-4D97-AF65-F5344CB8AC3E}">
        <p14:creationId xmlns:p14="http://schemas.microsoft.com/office/powerpoint/2010/main" val="3223612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661864" y="332655"/>
            <a:ext cx="4572000" cy="4832092"/>
          </a:xfrm>
          <a:prstGeom prst="rect">
            <a:avLst/>
          </a:prstGeom>
        </p:spPr>
        <p:txBody>
          <a:bodyPr>
            <a:spAutoFit/>
          </a:bodyPr>
          <a:lstStyle/>
          <a:p>
            <a:pPr algn="ctr"/>
            <a:r>
              <a:rPr lang="pl-PL" sz="1600" dirty="0">
                <a:solidFill>
                  <a:schemeClr val="tx1"/>
                </a:solidFill>
              </a:rPr>
              <a:t>„</a:t>
            </a:r>
            <a:r>
              <a:rPr lang="pl-PL" sz="1800" dirty="0">
                <a:solidFill>
                  <a:schemeClr val="tx1"/>
                </a:solidFill>
              </a:rPr>
              <a:t>Strażak bez granic wobec współczesnych zagrożeń na pograniczu polsko-niemieckim” </a:t>
            </a:r>
          </a:p>
          <a:p>
            <a:pPr algn="ctr"/>
            <a:endParaRPr lang="pl-PL" sz="1600" dirty="0">
              <a:solidFill>
                <a:schemeClr val="tx1"/>
              </a:solidFill>
            </a:endParaRPr>
          </a:p>
          <a:p>
            <a:pPr algn="ctr"/>
            <a:r>
              <a:rPr lang="pl-PL" sz="1600" dirty="0">
                <a:solidFill>
                  <a:schemeClr val="tx1"/>
                </a:solidFill>
              </a:rPr>
              <a:t>Partner Wiodący:</a:t>
            </a:r>
          </a:p>
          <a:p>
            <a:pPr algn="ctr"/>
            <a:endParaRPr lang="pl-PL" sz="1600" dirty="0">
              <a:solidFill>
                <a:schemeClr val="tx1"/>
              </a:solidFill>
            </a:endParaRPr>
          </a:p>
          <a:p>
            <a:pPr algn="ctr"/>
            <a:r>
              <a:rPr lang="pl-PL" sz="1600" dirty="0">
                <a:solidFill>
                  <a:schemeClr val="tx1"/>
                </a:solidFill>
              </a:rPr>
              <a:t>Powiat Żarski</a:t>
            </a:r>
          </a:p>
          <a:p>
            <a:pPr algn="ctr"/>
            <a:endParaRPr lang="pl-PL" sz="1600" dirty="0">
              <a:solidFill>
                <a:schemeClr val="tx1"/>
              </a:solidFill>
            </a:endParaRPr>
          </a:p>
          <a:p>
            <a:pPr algn="ctr"/>
            <a:r>
              <a:rPr lang="pl-PL" sz="1600" dirty="0">
                <a:solidFill>
                  <a:schemeClr val="tx1"/>
                </a:solidFill>
              </a:rPr>
              <a:t>Partner Projektu:</a:t>
            </a:r>
          </a:p>
          <a:p>
            <a:pPr algn="ctr"/>
            <a:endParaRPr lang="pl-PL" sz="1600" dirty="0">
              <a:solidFill>
                <a:schemeClr val="tx1"/>
              </a:solidFill>
            </a:endParaRPr>
          </a:p>
          <a:p>
            <a:pPr algn="ctr"/>
            <a:r>
              <a:rPr lang="pl-PL" sz="1600" dirty="0" err="1">
                <a:solidFill>
                  <a:schemeClr val="tx1"/>
                </a:solidFill>
              </a:rPr>
              <a:t>Gemeinde</a:t>
            </a:r>
            <a:r>
              <a:rPr lang="pl-PL" sz="1600" dirty="0">
                <a:solidFill>
                  <a:schemeClr val="tx1"/>
                </a:solidFill>
              </a:rPr>
              <a:t> </a:t>
            </a:r>
            <a:r>
              <a:rPr lang="pl-PL" sz="1600" dirty="0" err="1">
                <a:solidFill>
                  <a:schemeClr val="tx1"/>
                </a:solidFill>
              </a:rPr>
              <a:t>Boxberg</a:t>
            </a:r>
            <a:r>
              <a:rPr lang="pl-PL" sz="1600" dirty="0">
                <a:solidFill>
                  <a:schemeClr val="tx1"/>
                </a:solidFill>
              </a:rPr>
              <a:t>/O.L</a:t>
            </a:r>
          </a:p>
          <a:p>
            <a:pPr algn="ctr"/>
            <a:endParaRPr lang="pl-PL" sz="1600" dirty="0">
              <a:solidFill>
                <a:schemeClr val="tx1"/>
              </a:solidFill>
            </a:endParaRPr>
          </a:p>
          <a:p>
            <a:pPr algn="ctr"/>
            <a:r>
              <a:rPr lang="pl-PL" sz="1600" dirty="0" err="1">
                <a:solidFill>
                  <a:schemeClr val="tx1"/>
                </a:solidFill>
              </a:rPr>
              <a:t>Gemeinde</a:t>
            </a:r>
            <a:r>
              <a:rPr lang="pl-PL" sz="1600" dirty="0">
                <a:solidFill>
                  <a:schemeClr val="tx1"/>
                </a:solidFill>
              </a:rPr>
              <a:t> </a:t>
            </a:r>
            <a:r>
              <a:rPr lang="pl-PL" sz="1600" dirty="0" err="1">
                <a:solidFill>
                  <a:schemeClr val="tx1"/>
                </a:solidFill>
              </a:rPr>
              <a:t>Kreba-Neudorf</a:t>
            </a:r>
            <a:endParaRPr lang="pl-PL" sz="1600" dirty="0">
              <a:solidFill>
                <a:schemeClr val="tx1"/>
              </a:solidFill>
            </a:endParaRPr>
          </a:p>
          <a:p>
            <a:pPr algn="ctr"/>
            <a:endParaRPr lang="pl-PL" sz="1600" dirty="0">
              <a:solidFill>
                <a:schemeClr val="tx1"/>
              </a:solidFill>
            </a:endParaRPr>
          </a:p>
          <a:p>
            <a:pPr algn="ctr"/>
            <a:r>
              <a:rPr lang="pl-PL" sz="1600" dirty="0">
                <a:solidFill>
                  <a:schemeClr val="tx1"/>
                </a:solidFill>
              </a:rPr>
              <a:t>Okres realizacji projektu 2012 - 2013</a:t>
            </a:r>
          </a:p>
          <a:p>
            <a:pPr algn="ctr"/>
            <a:endParaRPr lang="pl-PL" sz="1600" dirty="0">
              <a:solidFill>
                <a:schemeClr val="tx1"/>
              </a:solidFill>
            </a:endParaRPr>
          </a:p>
          <a:p>
            <a:pPr algn="ctr"/>
            <a:r>
              <a:rPr lang="pl-PL" sz="1600" dirty="0">
                <a:solidFill>
                  <a:schemeClr val="tx1"/>
                </a:solidFill>
              </a:rPr>
              <a:t> Wartość projektu: 1.339.490 Euro </a:t>
            </a:r>
          </a:p>
          <a:p>
            <a:pPr algn="ctr"/>
            <a:r>
              <a:rPr lang="pl-PL" sz="1600" dirty="0">
                <a:solidFill>
                  <a:schemeClr val="tx1"/>
                </a:solidFill>
              </a:rPr>
              <a:t>w tym dofinansowanie Unii Europejskiej </a:t>
            </a:r>
            <a:endParaRPr lang="pl-PL" sz="1600" dirty="0" smtClean="0">
              <a:solidFill>
                <a:schemeClr val="tx1"/>
              </a:solidFill>
            </a:endParaRPr>
          </a:p>
          <a:p>
            <a:pPr algn="ctr"/>
            <a:r>
              <a:rPr lang="pl-PL" sz="1600" dirty="0" smtClean="0">
                <a:solidFill>
                  <a:schemeClr val="tx1"/>
                </a:solidFill>
              </a:rPr>
              <a:t>85 </a:t>
            </a:r>
            <a:r>
              <a:rPr lang="pl-PL" sz="1600" dirty="0">
                <a:solidFill>
                  <a:schemeClr val="tx1"/>
                </a:solidFill>
              </a:rPr>
              <a:t>% z EFRR 1.137.971,28 Euro</a:t>
            </a:r>
          </a:p>
          <a:p>
            <a:pPr algn="ctr"/>
            <a:endParaRPr lang="pl-PL" sz="1600" dirty="0">
              <a:solidFill>
                <a:schemeClr val="tx1"/>
              </a:solidFill>
            </a:endParaRPr>
          </a:p>
        </p:txBody>
      </p:sp>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72726" y="3429000"/>
            <a:ext cx="3921900" cy="138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58081" y="764704"/>
            <a:ext cx="32004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694" y="5373216"/>
            <a:ext cx="72961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1287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406386461"/>
              </p:ext>
            </p:extLst>
          </p:nvPr>
        </p:nvGraphicFramePr>
        <p:xfrm>
          <a:off x="611560" y="980728"/>
          <a:ext cx="7992888" cy="5311140"/>
        </p:xfrm>
        <a:graphic>
          <a:graphicData uri="http://schemas.openxmlformats.org/drawingml/2006/table">
            <a:tbl>
              <a:tblPr>
                <a:tableStyleId>{5C22544A-7EE6-4342-B048-85BDC9FD1C3A}</a:tableStyleId>
              </a:tblPr>
              <a:tblGrid>
                <a:gridCol w="256670"/>
                <a:gridCol w="5215938"/>
                <a:gridCol w="1080120"/>
                <a:gridCol w="1440160"/>
              </a:tblGrid>
              <a:tr h="190500">
                <a:tc>
                  <a:txBody>
                    <a:bodyPr/>
                    <a:lstStyle/>
                    <a:p>
                      <a:pPr algn="ctr" fontAlgn="b"/>
                      <a:r>
                        <a:rPr lang="pl-PL" sz="1600" u="none" strike="noStrike" dirty="0">
                          <a:effectLst/>
                        </a:rPr>
                        <a:t>Lp.</a:t>
                      </a:r>
                      <a:endParaRPr lang="pl-PL" sz="1600" b="0" i="0" u="none" strike="noStrike" dirty="0">
                        <a:solidFill>
                          <a:srgbClr val="000000"/>
                        </a:solidFill>
                        <a:effectLst/>
                        <a:latin typeface="Calibri"/>
                      </a:endParaRPr>
                    </a:p>
                  </a:txBody>
                  <a:tcPr marL="9525" marR="9525" marT="9525" marB="0" anchor="b"/>
                </a:tc>
                <a:tc>
                  <a:txBody>
                    <a:bodyPr/>
                    <a:lstStyle/>
                    <a:p>
                      <a:pPr algn="ctr" fontAlgn="b"/>
                      <a:r>
                        <a:rPr lang="pl-PL" sz="1600" u="none" strike="noStrike">
                          <a:effectLst/>
                        </a:rPr>
                        <a:t>nazwa</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ilość</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wartość</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a:effectLst/>
                        </a:rPr>
                        <a:t>GBA Renult Midlum</a:t>
                      </a:r>
                      <a:endParaRPr lang="pl-PL" sz="1600" b="0" i="0" u="none" strike="noStrike">
                        <a:solidFill>
                          <a:srgbClr val="000000"/>
                        </a:solidFill>
                        <a:effectLst/>
                        <a:latin typeface="Calibri"/>
                      </a:endParaRPr>
                    </a:p>
                  </a:txBody>
                  <a:tcPr marL="9525" marR="9525" marT="9525" marB="0" anchor="b"/>
                </a:tc>
                <a:tc rowSpan="2">
                  <a:txBody>
                    <a:bodyPr/>
                    <a:lstStyle/>
                    <a:p>
                      <a:pPr algn="ctr" fontAlgn="ctr"/>
                      <a:r>
                        <a:rPr lang="pl-PL" sz="1600" u="none" strike="noStrike">
                          <a:effectLst/>
                        </a:rPr>
                        <a:t>1</a:t>
                      </a:r>
                      <a:endParaRPr lang="pl-PL" sz="1600" b="0" i="0" u="none" strike="noStrike">
                        <a:solidFill>
                          <a:srgbClr val="000000"/>
                        </a:solidFill>
                        <a:effectLst/>
                        <a:latin typeface="Calibri"/>
                      </a:endParaRPr>
                    </a:p>
                  </a:txBody>
                  <a:tcPr marL="9525" marR="9525" marT="9525" marB="0" anchor="ctr"/>
                </a:tc>
                <a:tc rowSpan="2">
                  <a:txBody>
                    <a:bodyPr/>
                    <a:lstStyle/>
                    <a:p>
                      <a:pPr algn="r" fontAlgn="ctr"/>
                      <a:r>
                        <a:rPr lang="pl-PL" sz="1600" u="none" strike="noStrike">
                          <a:effectLst/>
                        </a:rPr>
                        <a:t>949 320,00 zł</a:t>
                      </a:r>
                      <a:endParaRPr lang="pl-PL" sz="1600" b="0" i="0" u="none" strike="noStrike">
                        <a:solidFill>
                          <a:srgbClr val="000000"/>
                        </a:solidFill>
                        <a:effectLst/>
                        <a:latin typeface="Calibri"/>
                      </a:endParaRPr>
                    </a:p>
                  </a:txBody>
                  <a:tcPr marL="9525" marR="9525" marT="9525" marB="0" anchor="ctr"/>
                </a:tc>
              </a:tr>
              <a:tr h="190500">
                <a:tc>
                  <a:txBody>
                    <a:bodyPr/>
                    <a:lstStyle/>
                    <a:p>
                      <a:pPr algn="ctr" fontAlgn="b"/>
                      <a:r>
                        <a:rPr lang="pl-PL" sz="1600" u="none" strike="noStrike">
                          <a:effectLst/>
                        </a:rPr>
                        <a:t>2</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a:effectLst/>
                        </a:rPr>
                        <a:t>Agregat prądotwórczy 7,5 kVA</a:t>
                      </a:r>
                      <a:endParaRPr lang="pl-PL" sz="1600" b="0" i="0" u="none" strike="noStrike">
                        <a:solidFill>
                          <a:srgbClr val="000000"/>
                        </a:solidFill>
                        <a:effectLst/>
                        <a:latin typeface="Calibri"/>
                      </a:endParaRPr>
                    </a:p>
                  </a:txBody>
                  <a:tcPr marL="9525" marR="9525" marT="9525" marB="0" anchor="b"/>
                </a:tc>
                <a:tc vMerge="1">
                  <a:txBody>
                    <a:bodyPr/>
                    <a:lstStyle/>
                    <a:p>
                      <a:endParaRPr lang="pl-PL"/>
                    </a:p>
                  </a:txBody>
                  <a:tcPr/>
                </a:tc>
                <a:tc vMerge="1">
                  <a:txBody>
                    <a:bodyPr/>
                    <a:lstStyle/>
                    <a:p>
                      <a:endParaRPr lang="pl-PL"/>
                    </a:p>
                  </a:txBody>
                  <a:tcPr/>
                </a:tc>
              </a:tr>
              <a:tr h="190500">
                <a:tc>
                  <a:txBody>
                    <a:bodyPr/>
                    <a:lstStyle/>
                    <a:p>
                      <a:pPr algn="ctr" fontAlgn="b"/>
                      <a:r>
                        <a:rPr lang="pl-PL" sz="1600" u="none" strike="noStrike">
                          <a:effectLst/>
                        </a:rPr>
                        <a:t>3</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dirty="0">
                          <a:effectLst/>
                        </a:rPr>
                        <a:t>Tester ODO</a:t>
                      </a:r>
                      <a:endParaRPr lang="pl-PL" sz="1600" b="0" i="0" u="none" strike="noStrike" dirty="0">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29 160,00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b"/>
                      <a:r>
                        <a:rPr lang="pl-PL" sz="1600" u="none" strike="noStrike">
                          <a:effectLst/>
                        </a:rPr>
                        <a:t>4</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a:effectLst/>
                        </a:rPr>
                        <a:t>Laptop</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2</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3 990,60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b"/>
                      <a:r>
                        <a:rPr lang="pl-PL" sz="1600" u="none" strike="noStrike">
                          <a:effectLst/>
                        </a:rPr>
                        <a:t>5</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a:effectLst/>
                        </a:rPr>
                        <a:t>Zestaw komputerowy</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5 284,44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b"/>
                      <a:r>
                        <a:rPr lang="pl-PL" sz="1600" u="none" strike="noStrike">
                          <a:effectLst/>
                        </a:rPr>
                        <a:t>6</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a:effectLst/>
                        </a:rPr>
                        <a:t>Drukarka kolorowa</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 </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1 157,76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ctr"/>
                      <a:r>
                        <a:rPr lang="pl-PL" sz="1600" u="none" strike="noStrike">
                          <a:effectLst/>
                        </a:rPr>
                        <a:t>7</a:t>
                      </a:r>
                      <a:endParaRPr lang="pl-PL" sz="1600" b="0" i="0" u="none" strike="noStrike">
                        <a:solidFill>
                          <a:srgbClr val="000000"/>
                        </a:solidFill>
                        <a:effectLst/>
                        <a:latin typeface="Calibri"/>
                      </a:endParaRPr>
                    </a:p>
                  </a:txBody>
                  <a:tcPr marL="9525" marR="9525" marT="9525" marB="0" anchor="ctr"/>
                </a:tc>
                <a:tc>
                  <a:txBody>
                    <a:bodyPr/>
                    <a:lstStyle/>
                    <a:p>
                      <a:pPr algn="l" fontAlgn="ctr"/>
                      <a:r>
                        <a:rPr lang="pl-PL" sz="1600" u="none" strike="noStrike" dirty="0">
                          <a:effectLst/>
                        </a:rPr>
                        <a:t>Drukarka kolorowa</a:t>
                      </a:r>
                      <a:endParaRPr lang="pl-PL" sz="1600" b="0" i="0" u="none" strike="noStrike" dirty="0">
                        <a:solidFill>
                          <a:srgbClr val="000000"/>
                        </a:solidFill>
                        <a:effectLst/>
                        <a:latin typeface="Calibri"/>
                      </a:endParaRPr>
                    </a:p>
                  </a:txBody>
                  <a:tcPr marL="9525" marR="9525" marT="9525" marB="0" anchor="ctr"/>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1 196,75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b"/>
                      <a:r>
                        <a:rPr lang="pl-PL" sz="1600" u="none" strike="noStrike">
                          <a:effectLst/>
                        </a:rPr>
                        <a:t>8</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a:effectLst/>
                        </a:rPr>
                        <a:t>Projektor multimedialny z ekranem</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7 900,00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b"/>
                      <a:r>
                        <a:rPr lang="pl-PL" sz="1600" u="none" strike="noStrike">
                          <a:effectLst/>
                        </a:rPr>
                        <a:t>9</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a:effectLst/>
                        </a:rPr>
                        <a:t>Kini domowe</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14 450,00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b"/>
                      <a:r>
                        <a:rPr lang="pl-PL" sz="1600" u="none" strike="noStrike">
                          <a:effectLst/>
                        </a:rPr>
                        <a:t>10</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a:effectLst/>
                        </a:rPr>
                        <a:t>Telewizor</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dirty="0">
                          <a:effectLst/>
                        </a:rPr>
                        <a:t>1</a:t>
                      </a:r>
                      <a:endParaRPr lang="pl-PL" sz="1600" b="0" i="0" u="none" strike="noStrike" dirty="0">
                        <a:solidFill>
                          <a:srgbClr val="000000"/>
                        </a:solidFill>
                        <a:effectLst/>
                        <a:latin typeface="Calibri"/>
                      </a:endParaRPr>
                    </a:p>
                  </a:txBody>
                  <a:tcPr marL="9525" marR="9525" marT="9525" marB="0" anchor="b"/>
                </a:tc>
                <a:tc>
                  <a:txBody>
                    <a:bodyPr/>
                    <a:lstStyle/>
                    <a:p>
                      <a:pPr algn="r" fontAlgn="b"/>
                      <a:r>
                        <a:rPr lang="pl-PL" sz="1600" u="none" strike="noStrike">
                          <a:effectLst/>
                        </a:rPr>
                        <a:t>5 200,00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b"/>
                      <a:r>
                        <a:rPr lang="pl-PL" sz="1600" u="none" strike="noStrike">
                          <a:effectLst/>
                        </a:rPr>
                        <a:t>11</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a:effectLst/>
                        </a:rPr>
                        <a:t>Aparat cyfrowy</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2 000,00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b"/>
                      <a:r>
                        <a:rPr lang="pl-PL" sz="1600" u="none" strike="noStrike">
                          <a:effectLst/>
                        </a:rPr>
                        <a:t>12</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a:effectLst/>
                        </a:rPr>
                        <a:t>Kamera cyfrowa</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dirty="0">
                          <a:effectLst/>
                        </a:rPr>
                        <a:t>1</a:t>
                      </a:r>
                      <a:endParaRPr lang="pl-PL" sz="1600" b="0" i="0" u="none" strike="noStrike" dirty="0">
                        <a:solidFill>
                          <a:srgbClr val="000000"/>
                        </a:solidFill>
                        <a:effectLst/>
                        <a:latin typeface="Calibri"/>
                      </a:endParaRPr>
                    </a:p>
                  </a:txBody>
                  <a:tcPr marL="9525" marR="9525" marT="9525" marB="0" anchor="b"/>
                </a:tc>
                <a:tc>
                  <a:txBody>
                    <a:bodyPr/>
                    <a:lstStyle/>
                    <a:p>
                      <a:pPr algn="r" fontAlgn="b"/>
                      <a:r>
                        <a:rPr lang="pl-PL" sz="1600" u="none" strike="noStrike">
                          <a:effectLst/>
                        </a:rPr>
                        <a:t>2 488,00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b"/>
                      <a:r>
                        <a:rPr lang="pl-PL" sz="1600" u="none" strike="noStrike">
                          <a:effectLst/>
                        </a:rPr>
                        <a:t>13</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a:effectLst/>
                        </a:rPr>
                        <a:t>Wytwornica dymu</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2 300,00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b"/>
                      <a:r>
                        <a:rPr lang="pl-PL" sz="1600" u="none" strike="noStrike">
                          <a:effectLst/>
                        </a:rPr>
                        <a:t>14</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a:effectLst/>
                        </a:rPr>
                        <a:t>Zestaw nagłaśniajacy</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23 994,00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b"/>
                      <a:r>
                        <a:rPr lang="pl-PL" sz="1600" u="none" strike="noStrike">
                          <a:effectLst/>
                        </a:rPr>
                        <a:t>15</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a:effectLst/>
                        </a:rPr>
                        <a:t>Fantom</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dirty="0">
                          <a:effectLst/>
                        </a:rPr>
                        <a:t>9 984,01 zł</a:t>
                      </a:r>
                      <a:endParaRPr lang="pl-PL" sz="1600" b="0" i="0" u="none" strike="noStrike" dirty="0">
                        <a:solidFill>
                          <a:srgbClr val="000000"/>
                        </a:solidFill>
                        <a:effectLst/>
                        <a:latin typeface="Calibri"/>
                      </a:endParaRPr>
                    </a:p>
                  </a:txBody>
                  <a:tcPr marL="9525" marR="9525" marT="9525" marB="0" anchor="b"/>
                </a:tc>
              </a:tr>
              <a:tr h="190500">
                <a:tc>
                  <a:txBody>
                    <a:bodyPr/>
                    <a:lstStyle/>
                    <a:p>
                      <a:pPr algn="ctr" fontAlgn="b"/>
                      <a:r>
                        <a:rPr lang="pl-PL" sz="1600" u="none" strike="noStrike">
                          <a:effectLst/>
                        </a:rPr>
                        <a:t>16</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a:effectLst/>
                        </a:rPr>
                        <a:t>AED ćwiczebny</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dirty="0">
                          <a:effectLst/>
                        </a:rPr>
                        <a:t>2 154,60 zł</a:t>
                      </a:r>
                      <a:endParaRPr lang="pl-PL" sz="1600" b="0" i="0" u="none" strike="noStrike" dirty="0">
                        <a:solidFill>
                          <a:srgbClr val="000000"/>
                        </a:solidFill>
                        <a:effectLst/>
                        <a:latin typeface="Calibri"/>
                      </a:endParaRPr>
                    </a:p>
                  </a:txBody>
                  <a:tcPr marL="9525" marR="9525" marT="9525" marB="0" anchor="b"/>
                </a:tc>
              </a:tr>
              <a:tr h="190500">
                <a:tc>
                  <a:txBody>
                    <a:bodyPr/>
                    <a:lstStyle/>
                    <a:p>
                      <a:pPr algn="ctr" fontAlgn="b"/>
                      <a:r>
                        <a:rPr lang="pl-PL" sz="1600" u="none" strike="noStrike">
                          <a:effectLst/>
                        </a:rPr>
                        <a:t>17</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a:effectLst/>
                        </a:rPr>
                        <a:t>AED</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5 437,80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b"/>
                      <a:r>
                        <a:rPr lang="pl-PL" sz="1600" u="none" strike="noStrike">
                          <a:effectLst/>
                        </a:rPr>
                        <a:t>18</a:t>
                      </a:r>
                      <a:endParaRPr lang="pl-PL" sz="1600" b="0" i="0" u="none" strike="noStrike">
                        <a:solidFill>
                          <a:srgbClr val="000000"/>
                        </a:solidFill>
                        <a:effectLst/>
                        <a:latin typeface="Calibri"/>
                      </a:endParaRPr>
                    </a:p>
                  </a:txBody>
                  <a:tcPr marL="9525" marR="9525" marT="9525" marB="0" anchor="b"/>
                </a:tc>
                <a:tc>
                  <a:txBody>
                    <a:bodyPr/>
                    <a:lstStyle/>
                    <a:p>
                      <a:pPr algn="l" fontAlgn="b"/>
                      <a:r>
                        <a:rPr lang="pl-PL" sz="1600" u="none" strike="noStrike">
                          <a:effectLst/>
                        </a:rPr>
                        <a:t>Zestaw pozoracji ran</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dirty="0">
                          <a:effectLst/>
                        </a:rPr>
                        <a:t>1 713,42 zł</a:t>
                      </a:r>
                      <a:endParaRPr lang="pl-PL" sz="1600" b="0" i="0" u="none" strike="noStrike" dirty="0">
                        <a:solidFill>
                          <a:srgbClr val="000000"/>
                        </a:solidFill>
                        <a:effectLst/>
                        <a:latin typeface="Calibri"/>
                      </a:endParaRPr>
                    </a:p>
                  </a:txBody>
                  <a:tcPr marL="9525" marR="9525" marT="9525" marB="0" anchor="b"/>
                </a:tc>
              </a:tr>
              <a:tr h="190500">
                <a:tc>
                  <a:txBody>
                    <a:bodyPr/>
                    <a:lstStyle/>
                    <a:p>
                      <a:pPr algn="ctr" fontAlgn="ctr"/>
                      <a:r>
                        <a:rPr lang="pl-PL" sz="1600" u="none" strike="noStrike">
                          <a:effectLst/>
                        </a:rPr>
                        <a:t>19</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GBA Renult Midlum</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dirty="0">
                          <a:effectLst/>
                        </a:rPr>
                        <a:t>992 520,00 zł</a:t>
                      </a:r>
                      <a:endParaRPr lang="pl-PL" sz="1600" b="0" i="0" u="none" strike="noStrike" dirty="0">
                        <a:solidFill>
                          <a:srgbClr val="000000"/>
                        </a:solidFill>
                        <a:effectLst/>
                        <a:latin typeface="Calibri"/>
                      </a:endParaRPr>
                    </a:p>
                  </a:txBody>
                  <a:tcPr marL="9525" marR="9525" marT="9525" marB="0" anchor="b"/>
                </a:tc>
              </a:tr>
            </a:tbl>
          </a:graphicData>
        </a:graphic>
      </p:graphicFrame>
      <p:sp>
        <p:nvSpPr>
          <p:cNvPr id="3" name="Prostokąt 2"/>
          <p:cNvSpPr/>
          <p:nvPr/>
        </p:nvSpPr>
        <p:spPr>
          <a:xfrm>
            <a:off x="2469246" y="404664"/>
            <a:ext cx="3643177" cy="461665"/>
          </a:xfrm>
          <a:prstGeom prst="rect">
            <a:avLst/>
          </a:prstGeom>
        </p:spPr>
        <p:txBody>
          <a:bodyPr wrap="none">
            <a:spAutoFit/>
          </a:bodyPr>
          <a:lstStyle/>
          <a:p>
            <a:pPr algn="ctr"/>
            <a:r>
              <a:rPr lang="pl-PL" dirty="0" smtClean="0">
                <a:solidFill>
                  <a:schemeClr val="tx1"/>
                </a:solidFill>
              </a:rPr>
              <a:t>PRZEDMIOT PROJEKTU:</a:t>
            </a:r>
            <a:endParaRPr lang="pl-PL" dirty="0">
              <a:solidFill>
                <a:schemeClr val="tx1"/>
              </a:solidFill>
            </a:endParaRPr>
          </a:p>
        </p:txBody>
      </p:sp>
    </p:spTree>
    <p:extLst>
      <p:ext uri="{BB962C8B-B14F-4D97-AF65-F5344CB8AC3E}">
        <p14:creationId xmlns:p14="http://schemas.microsoft.com/office/powerpoint/2010/main" val="1247847634"/>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466546729"/>
              </p:ext>
            </p:extLst>
          </p:nvPr>
        </p:nvGraphicFramePr>
        <p:xfrm>
          <a:off x="467544" y="1340768"/>
          <a:ext cx="8280920" cy="4067175"/>
        </p:xfrm>
        <a:graphic>
          <a:graphicData uri="http://schemas.openxmlformats.org/drawingml/2006/table">
            <a:tbl>
              <a:tblPr>
                <a:tableStyleId>{5C22544A-7EE6-4342-B048-85BDC9FD1C3A}</a:tableStyleId>
              </a:tblPr>
              <a:tblGrid>
                <a:gridCol w="432048"/>
                <a:gridCol w="5400600"/>
                <a:gridCol w="1080120"/>
                <a:gridCol w="1368152"/>
              </a:tblGrid>
              <a:tr h="190500">
                <a:tc>
                  <a:txBody>
                    <a:bodyPr/>
                    <a:lstStyle/>
                    <a:p>
                      <a:pPr algn="ctr" fontAlgn="b"/>
                      <a:r>
                        <a:rPr lang="pl-PL" sz="1600" u="none" strike="noStrike">
                          <a:effectLst/>
                        </a:rPr>
                        <a:t>Lp.</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nazwa</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ilość</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wartość</a:t>
                      </a:r>
                      <a:endParaRPr lang="pl-PL" sz="1600" b="0" i="0" u="none" strike="noStrike">
                        <a:solidFill>
                          <a:srgbClr val="000000"/>
                        </a:solidFill>
                        <a:effectLst/>
                        <a:latin typeface="Calibri"/>
                      </a:endParaRPr>
                    </a:p>
                  </a:txBody>
                  <a:tcPr marL="9525" marR="9525" marT="9525" marB="0" anchor="b"/>
                </a:tc>
              </a:tr>
              <a:tr h="1375003">
                <a:tc>
                  <a:txBody>
                    <a:bodyPr/>
                    <a:lstStyle/>
                    <a:p>
                      <a:pPr algn="ctr" fontAlgn="ctr"/>
                      <a:r>
                        <a:rPr lang="pl-PL" sz="1600" u="none" strike="noStrike">
                          <a:effectLst/>
                        </a:rPr>
                        <a:t>20</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dirty="0">
                          <a:effectLst/>
                        </a:rPr>
                        <a:t>Zestaw ratowniczego sprzętu hydraulicznego (pompa hydrauliczna, spalinowa, pompa hydrauliczna </a:t>
                      </a:r>
                      <a:r>
                        <a:rPr lang="pl-PL" sz="1600" u="none" strike="noStrike" dirty="0" err="1">
                          <a:effectLst/>
                        </a:rPr>
                        <a:t>ręczna,nożyce</a:t>
                      </a:r>
                      <a:r>
                        <a:rPr lang="pl-PL" sz="1600" u="none" strike="noStrike" dirty="0">
                          <a:effectLst/>
                        </a:rPr>
                        <a:t>, mini nożyce, rozpieracz ramieniowy, rozpieracz kolumnowy, rozpieracz teleskopowy, podpora mechaniczna, wąż hydrauliczny 10m - 2szt, wąż hydrauliczny 5m - 1 </a:t>
                      </a:r>
                      <a:r>
                        <a:rPr lang="pl-PL" sz="1600" u="none" strike="noStrike" dirty="0" err="1">
                          <a:effectLst/>
                        </a:rPr>
                        <a:t>szt</a:t>
                      </a:r>
                      <a:r>
                        <a:rPr lang="pl-PL" sz="1600" u="none" strike="noStrike" dirty="0">
                          <a:effectLst/>
                        </a:rPr>
                        <a:t>, stanowisko składowania narzędzi - 2 </a:t>
                      </a:r>
                      <a:r>
                        <a:rPr lang="pl-PL" sz="1600" u="none" strike="noStrike" dirty="0" err="1">
                          <a:effectLst/>
                        </a:rPr>
                        <a:t>szt,zestaw</a:t>
                      </a:r>
                      <a:r>
                        <a:rPr lang="pl-PL" sz="1600" u="none" strike="noStrike" dirty="0">
                          <a:effectLst/>
                        </a:rPr>
                        <a:t> klinów i klocków, wspornik progowy)</a:t>
                      </a:r>
                      <a:endParaRPr lang="pl-PL" sz="1600" b="0" i="0" u="none" strike="noStrike" dirty="0">
                        <a:solidFill>
                          <a:srgbClr val="000000"/>
                        </a:solidFill>
                        <a:effectLst/>
                        <a:latin typeface="Calibri"/>
                      </a:endParaRPr>
                    </a:p>
                  </a:txBody>
                  <a:tcPr marL="9525" marR="9525" marT="9525" marB="0" anchor="b"/>
                </a:tc>
                <a:tc>
                  <a:txBody>
                    <a:bodyPr/>
                    <a:lstStyle/>
                    <a:p>
                      <a:pPr algn="ctr" fontAlgn="ctr"/>
                      <a:r>
                        <a:rPr lang="pl-PL" sz="1600" u="none" strike="noStrike">
                          <a:effectLst/>
                        </a:rPr>
                        <a:t>1</a:t>
                      </a:r>
                      <a:endParaRPr lang="pl-PL" sz="1600" b="0" i="0" u="none" strike="noStrike">
                        <a:solidFill>
                          <a:srgbClr val="000000"/>
                        </a:solidFill>
                        <a:effectLst/>
                        <a:latin typeface="Calibri"/>
                      </a:endParaRPr>
                    </a:p>
                  </a:txBody>
                  <a:tcPr marL="9525" marR="9525" marT="9525" marB="0" anchor="ctr"/>
                </a:tc>
                <a:tc>
                  <a:txBody>
                    <a:bodyPr/>
                    <a:lstStyle/>
                    <a:p>
                      <a:pPr algn="r" fontAlgn="ctr"/>
                      <a:r>
                        <a:rPr lang="pl-PL" sz="1600" u="none" strike="noStrike">
                          <a:effectLst/>
                        </a:rPr>
                        <a:t>139 532,76 zł</a:t>
                      </a:r>
                      <a:endParaRPr lang="pl-PL" sz="1600" b="0" i="0" u="none" strike="noStrike">
                        <a:solidFill>
                          <a:srgbClr val="000000"/>
                        </a:solidFill>
                        <a:effectLst/>
                        <a:latin typeface="Calibri"/>
                      </a:endParaRPr>
                    </a:p>
                  </a:txBody>
                  <a:tcPr marL="9525" marR="9525" marT="9525" marB="0" anchor="ctr"/>
                </a:tc>
              </a:tr>
              <a:tr h="190500">
                <a:tc>
                  <a:txBody>
                    <a:bodyPr/>
                    <a:lstStyle/>
                    <a:p>
                      <a:pPr algn="ctr" fontAlgn="ctr"/>
                      <a:r>
                        <a:rPr lang="pl-PL" sz="1600" u="none" strike="noStrike">
                          <a:effectLst/>
                        </a:rPr>
                        <a:t>21</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Ubrania gazoszczelne</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6</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65 707,20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ctr"/>
                      <a:r>
                        <a:rPr lang="pl-PL" sz="1600" u="none" strike="noStrike">
                          <a:effectLst/>
                        </a:rPr>
                        <a:t>22</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Kamera termowizyjna</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6</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71 982,00 zł</a:t>
                      </a:r>
                      <a:endParaRPr lang="pl-PL" sz="1600" b="0" i="0" u="none" strike="noStrike">
                        <a:solidFill>
                          <a:srgbClr val="000000"/>
                        </a:solidFill>
                        <a:effectLst/>
                        <a:latin typeface="Calibri"/>
                      </a:endParaRPr>
                    </a:p>
                  </a:txBody>
                  <a:tcPr marL="9525" marR="9525" marT="9525" marB="0" anchor="b"/>
                </a:tc>
              </a:tr>
              <a:tr h="314325">
                <a:tc>
                  <a:txBody>
                    <a:bodyPr/>
                    <a:lstStyle/>
                    <a:p>
                      <a:pPr algn="ctr" fontAlgn="ctr"/>
                      <a:r>
                        <a:rPr lang="pl-PL" sz="1600" u="none" strike="noStrike">
                          <a:effectLst/>
                        </a:rPr>
                        <a:t>23</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Aparaty ODO kpl. z maską i butlą kompozytową</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6</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24 300,00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ctr"/>
                      <a:r>
                        <a:rPr lang="pl-PL" sz="1600" u="none" strike="noStrike">
                          <a:effectLst/>
                        </a:rPr>
                        <a:t>24</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Czujniki bezruchu</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3 434,40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ctr"/>
                      <a:r>
                        <a:rPr lang="pl-PL" sz="1600" u="none" strike="noStrike">
                          <a:effectLst/>
                        </a:rPr>
                        <a:t>25</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Detektorwielogazowy</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7 182,00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ctr"/>
                      <a:r>
                        <a:rPr lang="pl-PL" sz="1600" u="none" strike="noStrike">
                          <a:effectLst/>
                        </a:rPr>
                        <a:t>26</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Radiometr</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1 519,02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ctr"/>
                      <a:r>
                        <a:rPr lang="pl-PL" sz="1600" u="none" strike="noStrike">
                          <a:effectLst/>
                        </a:rPr>
                        <a:t>27</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Hooligan</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2</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1 836,00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ctr"/>
                      <a:r>
                        <a:rPr lang="pl-PL" sz="1600" u="none" strike="noStrike">
                          <a:effectLst/>
                        </a:rPr>
                        <a:t>28</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Bosak</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a:effectLst/>
                        </a:rPr>
                        <a:t>464,00 zł</a:t>
                      </a:r>
                      <a:endParaRPr lang="pl-PL" sz="1600" b="0" i="0" u="none" strike="noStrike">
                        <a:solidFill>
                          <a:srgbClr val="000000"/>
                        </a:solidFill>
                        <a:effectLst/>
                        <a:latin typeface="Calibri"/>
                      </a:endParaRPr>
                    </a:p>
                  </a:txBody>
                  <a:tcPr marL="9525" marR="9525" marT="9525" marB="0" anchor="b"/>
                </a:tc>
              </a:tr>
              <a:tr h="190500">
                <a:tc>
                  <a:txBody>
                    <a:bodyPr/>
                    <a:lstStyle/>
                    <a:p>
                      <a:pPr algn="ctr" fontAlgn="ctr"/>
                      <a:r>
                        <a:rPr lang="pl-PL" sz="1600" u="none" strike="noStrike">
                          <a:effectLst/>
                        </a:rPr>
                        <a:t>29</a:t>
                      </a:r>
                      <a:endParaRPr lang="pl-PL" sz="1600" b="0" i="0" u="none" strike="noStrike">
                        <a:solidFill>
                          <a:srgbClr val="000000"/>
                        </a:solidFill>
                        <a:effectLst/>
                        <a:latin typeface="Calibri"/>
                      </a:endParaRPr>
                    </a:p>
                  </a:txBody>
                  <a:tcPr marL="9525" marR="9525" marT="9525" marB="0" anchor="ctr"/>
                </a:tc>
                <a:tc>
                  <a:txBody>
                    <a:bodyPr/>
                    <a:lstStyle/>
                    <a:p>
                      <a:pPr algn="l" fontAlgn="b"/>
                      <a:r>
                        <a:rPr lang="pl-PL" sz="1600" u="none" strike="noStrike">
                          <a:effectLst/>
                        </a:rPr>
                        <a:t>Kosz ssawny</a:t>
                      </a:r>
                      <a:endParaRPr lang="pl-PL" sz="1600" b="0" i="0" u="none" strike="noStrike">
                        <a:solidFill>
                          <a:srgbClr val="000000"/>
                        </a:solidFill>
                        <a:effectLst/>
                        <a:latin typeface="Calibri"/>
                      </a:endParaRPr>
                    </a:p>
                  </a:txBody>
                  <a:tcPr marL="9525" marR="9525" marT="9525" marB="0" anchor="b"/>
                </a:tc>
                <a:tc>
                  <a:txBody>
                    <a:bodyPr/>
                    <a:lstStyle/>
                    <a:p>
                      <a:pPr algn="ctr" fontAlgn="b"/>
                      <a:r>
                        <a:rPr lang="pl-PL" sz="1600" u="none" strike="noStrike">
                          <a:effectLst/>
                        </a:rPr>
                        <a:t>1</a:t>
                      </a:r>
                      <a:endParaRPr lang="pl-PL" sz="1600" b="0" i="0" u="none" strike="noStrike">
                        <a:solidFill>
                          <a:srgbClr val="000000"/>
                        </a:solidFill>
                        <a:effectLst/>
                        <a:latin typeface="Calibri"/>
                      </a:endParaRPr>
                    </a:p>
                  </a:txBody>
                  <a:tcPr marL="9525" marR="9525" marT="9525" marB="0" anchor="b"/>
                </a:tc>
                <a:tc>
                  <a:txBody>
                    <a:bodyPr/>
                    <a:lstStyle/>
                    <a:p>
                      <a:pPr algn="r" fontAlgn="b"/>
                      <a:r>
                        <a:rPr lang="pl-PL" sz="1600" u="none" strike="noStrike" dirty="0">
                          <a:effectLst/>
                        </a:rPr>
                        <a:t>194,40 zł</a:t>
                      </a:r>
                      <a:endParaRPr lang="pl-PL" sz="1600" b="0" i="0" u="none" strike="noStrike" dirty="0">
                        <a:solidFill>
                          <a:srgbClr val="000000"/>
                        </a:solidFill>
                        <a:effectLst/>
                        <a:latin typeface="Calibri"/>
                      </a:endParaRPr>
                    </a:p>
                  </a:txBody>
                  <a:tcPr marL="9525" marR="9525" marT="9525" marB="0" anchor="b"/>
                </a:tc>
              </a:tr>
            </a:tbl>
          </a:graphicData>
        </a:graphic>
      </p:graphicFrame>
      <p:sp>
        <p:nvSpPr>
          <p:cNvPr id="4" name="Prostokąt 3"/>
          <p:cNvSpPr/>
          <p:nvPr/>
        </p:nvSpPr>
        <p:spPr>
          <a:xfrm>
            <a:off x="2208759" y="404664"/>
            <a:ext cx="4164153" cy="461665"/>
          </a:xfrm>
          <a:prstGeom prst="rect">
            <a:avLst/>
          </a:prstGeom>
        </p:spPr>
        <p:txBody>
          <a:bodyPr wrap="none">
            <a:spAutoFit/>
          </a:bodyPr>
          <a:lstStyle/>
          <a:p>
            <a:pPr algn="ctr"/>
            <a:r>
              <a:rPr lang="pl-PL" dirty="0" smtClean="0">
                <a:solidFill>
                  <a:schemeClr val="tx1"/>
                </a:solidFill>
              </a:rPr>
              <a:t>PRZEDMIOT PROJEKTU c.d.:</a:t>
            </a:r>
            <a:endParaRPr lang="pl-PL" dirty="0">
              <a:solidFill>
                <a:schemeClr val="tx1"/>
              </a:solidFill>
            </a:endParaRPr>
          </a:p>
        </p:txBody>
      </p:sp>
    </p:spTree>
    <p:extLst>
      <p:ext uri="{BB962C8B-B14F-4D97-AF65-F5344CB8AC3E}">
        <p14:creationId xmlns:p14="http://schemas.microsoft.com/office/powerpoint/2010/main" val="2076103000"/>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5036</TotalTime>
  <Words>1434</Words>
  <Application>Microsoft Office PowerPoint</Application>
  <PresentationFormat>Pokaz na ekranie (4:3)</PresentationFormat>
  <Paragraphs>284</Paragraphs>
  <Slides>32</Slides>
  <Notes>27</Notes>
  <HiddenSlides>0</HiddenSlides>
  <MMClips>0</MMClips>
  <ScaleCrop>false</ScaleCrop>
  <HeadingPairs>
    <vt:vector size="4" baseType="variant">
      <vt:variant>
        <vt:lpstr>Motyw</vt:lpstr>
      </vt:variant>
      <vt:variant>
        <vt:i4>1</vt:i4>
      </vt:variant>
      <vt:variant>
        <vt:lpstr>Tytuły slajdów</vt:lpstr>
      </vt:variant>
      <vt:variant>
        <vt:i4>32</vt:i4>
      </vt:variant>
    </vt:vector>
  </HeadingPairs>
  <TitlesOfParts>
    <vt:vector size="33" baseType="lpstr">
      <vt:lpstr>Motyw pakietu Office</vt:lpstr>
      <vt:lpstr>Prezentacja programu PowerPoint</vt:lpstr>
      <vt:lpstr>                                         Powiat żarski</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Dziękuję za uwagę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PRACA DYPLOMOWA</dc:title>
  <dc:creator>Paweł Hryniewicz</dc:creator>
  <cp:lastModifiedBy>Paweł Hryniewicz</cp:lastModifiedBy>
  <cp:revision>137</cp:revision>
  <cp:lastPrinted>1601-01-01T00:00:00Z</cp:lastPrinted>
  <dcterms:created xsi:type="dcterms:W3CDTF">1601-01-01T00:00:00Z</dcterms:created>
  <dcterms:modified xsi:type="dcterms:W3CDTF">2014-01-27T08:42:37Z</dcterms:modified>
</cp:coreProperties>
</file>