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70" r:id="rId5"/>
    <p:sldId id="266" r:id="rId6"/>
    <p:sldId id="260" r:id="rId7"/>
    <p:sldId id="259" r:id="rId8"/>
    <p:sldId id="261" r:id="rId9"/>
    <p:sldId id="268" r:id="rId10"/>
    <p:sldId id="267" r:id="rId11"/>
    <p:sldId id="269" r:id="rId12"/>
    <p:sldId id="271" r:id="rId13"/>
    <p:sldId id="272" r:id="rId14"/>
    <p:sldId id="27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114" d="100"/>
          <a:sy n="114" d="100"/>
        </p:scale>
        <p:origin x="-145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kierzkowski\Desktop\Trawy\statystyka%20trawy%202015\trawy%202015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kierzkowski\Desktop\Trawy\statystyka%20trawy%202015\trawy%202015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kierzkowski\Desktop\Trawy\statystyka%20trawy%202015\trawy%202015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kierzkowski\Desktop\Trawy\statystyka%20trawy%202015\trawy%202015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kierzkowski\Desktop\Trawy\statystyka%20trawy%202015\trawy%202015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kierzkowski\Desktop\Trawy\statystyka%20trawy%202015\trawy%20201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'Poszkodowani 2011-2015'!$G$3</c:f>
              <c:strCache>
                <c:ptCount val="1"/>
                <c:pt idx="0">
                  <c:v>Pożary traw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4.4503789059609021E-2"/>
                  <c:y val="-6.6115702479338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603031247687204E-2"/>
                  <c:y val="-4.40771349862259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361818748612323E-2"/>
                  <c:y val="-0.1028466483011936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2305304683452606E-2"/>
                  <c:y val="-6.24426078971533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7383182810071566E-2"/>
                  <c:y val="-5.8769513314967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'Poszkodowani 2011-2015'!$F$4:$F$8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'Poszkodowani 2011-2015'!$G$4:$G$8</c:f>
              <c:numCache>
                <c:formatCode>General</c:formatCode>
                <c:ptCount val="5"/>
                <c:pt idx="0">
                  <c:v>68014</c:v>
                </c:pt>
                <c:pt idx="1">
                  <c:v>84820</c:v>
                </c:pt>
                <c:pt idx="2">
                  <c:v>39855</c:v>
                </c:pt>
                <c:pt idx="3">
                  <c:v>57510</c:v>
                </c:pt>
                <c:pt idx="4">
                  <c:v>82802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'Poszkodowani 2011-2015'!$J$3</c:f>
              <c:strCache>
                <c:ptCount val="1"/>
                <c:pt idx="0">
                  <c:v>Powierzchnia (ha)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4.0943485934840304E-2"/>
                  <c:y val="-7.34618916437098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4503789059609007E-2"/>
                  <c:y val="-5.50964187327823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702273435765405E-2"/>
                  <c:y val="-9.55004591368227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6964849996299527E-2"/>
                  <c:y val="-6.24426078971532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4503789059609007E-2"/>
                  <c:y val="-4.77502295684113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00B050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'Poszkodowani 2011-2015'!$F$4:$F$8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'Poszkodowani 2011-2015'!$J$4:$J$8</c:f>
              <c:numCache>
                <c:formatCode>General</c:formatCode>
                <c:ptCount val="5"/>
                <c:pt idx="0">
                  <c:v>37503</c:v>
                </c:pt>
                <c:pt idx="1">
                  <c:v>55722</c:v>
                </c:pt>
                <c:pt idx="2">
                  <c:v>15433</c:v>
                </c:pt>
                <c:pt idx="3">
                  <c:v>31403</c:v>
                </c:pt>
                <c:pt idx="4">
                  <c:v>42771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430208"/>
        <c:axId val="36431744"/>
      </c:lineChart>
      <c:catAx>
        <c:axId val="3643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36431744"/>
        <c:crosses val="autoZero"/>
        <c:auto val="1"/>
        <c:lblAlgn val="ctr"/>
        <c:lblOffset val="100"/>
        <c:noMultiLvlLbl val="0"/>
      </c:catAx>
      <c:valAx>
        <c:axId val="36431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43020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068796192405332"/>
          <c:y val="0.27563659805682184"/>
          <c:w val="0.18243952166760991"/>
          <c:h val="0.45607289220426395"/>
        </c:manualLayout>
      </c:layout>
      <c:overlay val="0"/>
      <c:txPr>
        <a:bodyPr/>
        <a:lstStyle/>
        <a:p>
          <a:pPr>
            <a:defRPr b="1"/>
          </a:pPr>
          <a:endParaRPr lang="pl-PL"/>
        </a:p>
      </c:txPr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'Pozary miesiace'!$C$21</c:f>
              <c:strCache>
                <c:ptCount val="1"/>
                <c:pt idx="0">
                  <c:v>Pożary traw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3.4771655904538158E-2"/>
                  <c:y val="-5.86387885446149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6331026453248632E-2"/>
                  <c:y val="-7.47649150901236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7827210707392041E-2"/>
                  <c:y val="-3.73461474005660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267840158681556E-2"/>
                  <c:y val="-6.06579584388499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20946633752528E-2"/>
                  <c:y val="-8.6516600253239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8421864598603769E-2"/>
                  <c:y val="-7.04628612393862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0288224524285018E-2"/>
                  <c:y val="-6.70978884254431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7451574937924691E-2"/>
                  <c:y val="-4.29218493966929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0532253417190321E-2"/>
                  <c:y val="-5.60193374795173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7.4766347804219313E-3"/>
                  <c:y val="-4.19122375895843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0193894445332632E-2"/>
                  <c:y val="-5.5346203262326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4953269560843863E-2"/>
                  <c:y val="-4.45317524389333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'Pozary miesiace'!$B$22:$B$33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'Pozary miesiace'!$C$22:$C$33</c:f>
              <c:numCache>
                <c:formatCode>General</c:formatCode>
                <c:ptCount val="12"/>
                <c:pt idx="0">
                  <c:v>578</c:v>
                </c:pt>
                <c:pt idx="1">
                  <c:v>3809</c:v>
                </c:pt>
                <c:pt idx="2">
                  <c:v>26295</c:v>
                </c:pt>
                <c:pt idx="3">
                  <c:v>16070</c:v>
                </c:pt>
                <c:pt idx="4">
                  <c:v>2729</c:v>
                </c:pt>
                <c:pt idx="5">
                  <c:v>3266</c:v>
                </c:pt>
                <c:pt idx="6">
                  <c:v>4742</c:v>
                </c:pt>
                <c:pt idx="7">
                  <c:v>16106</c:v>
                </c:pt>
                <c:pt idx="8">
                  <c:v>5133</c:v>
                </c:pt>
                <c:pt idx="9">
                  <c:v>2681</c:v>
                </c:pt>
                <c:pt idx="10">
                  <c:v>715</c:v>
                </c:pt>
                <c:pt idx="11">
                  <c:v>678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'Pozary miesiace'!$D$21</c:f>
              <c:strCache>
                <c:ptCount val="1"/>
                <c:pt idx="0">
                  <c:v>Powierzchnia (ha)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2.2429904341265794E-2"/>
                  <c:y val="-1.30975742467450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1.57170890960941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956711223594847E-2"/>
                  <c:y val="-3.92926970058096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553958322607335E-2"/>
                  <c:y val="-6.20037613585580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4766347804219313E-3"/>
                  <c:y val="-3.92927227402352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429904341265794E-2"/>
                  <c:y val="-3.92927227402352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9696339069823319E-3"/>
                  <c:y val="-9.732515268881275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684862476888295E-2"/>
                  <c:y val="-3.89561298972143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6.2715818386936226E-2"/>
                  <c:y val="-7.113064203783703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6.5515191175686896E-2"/>
                  <c:y val="-4.6550769030239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9.968846373895817E-3"/>
                  <c:y val="-4.45317524389333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1.57170890960941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00B050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'Pozary miesiace'!$B$22:$B$33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'Pozary miesiace'!$D$22:$D$33</c:f>
              <c:numCache>
                <c:formatCode>0</c:formatCode>
                <c:ptCount val="12"/>
                <c:pt idx="0">
                  <c:v>200.04589999999999</c:v>
                </c:pt>
                <c:pt idx="1">
                  <c:v>2107.1042000000002</c:v>
                </c:pt>
                <c:pt idx="2">
                  <c:v>15051.465899999999</c:v>
                </c:pt>
                <c:pt idx="3">
                  <c:v>7351.0216</c:v>
                </c:pt>
                <c:pt idx="4">
                  <c:v>781.82230000000004</c:v>
                </c:pt>
                <c:pt idx="5">
                  <c:v>459.99149999999997</c:v>
                </c:pt>
                <c:pt idx="6">
                  <c:v>1920.4355</c:v>
                </c:pt>
                <c:pt idx="7">
                  <c:v>11283.3199</c:v>
                </c:pt>
                <c:pt idx="8">
                  <c:v>2015.5216</c:v>
                </c:pt>
                <c:pt idx="9">
                  <c:v>1126.2644</c:v>
                </c:pt>
                <c:pt idx="10">
                  <c:v>251.34719999999999</c:v>
                </c:pt>
                <c:pt idx="11">
                  <c:v>155.13749999999999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845376"/>
        <c:axId val="47846912"/>
      </c:lineChart>
      <c:catAx>
        <c:axId val="4784537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47846912"/>
        <c:crosses val="autoZero"/>
        <c:auto val="1"/>
        <c:lblAlgn val="ctr"/>
        <c:lblOffset val="100"/>
        <c:noMultiLvlLbl val="0"/>
      </c:catAx>
      <c:valAx>
        <c:axId val="47846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8453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1264965590995764"/>
          <c:y val="0.26140700978193049"/>
          <c:w val="0.18485818648876412"/>
          <c:h val="0.39336148796724574"/>
        </c:manualLayout>
      </c:layout>
      <c:overlay val="0"/>
      <c:txPr>
        <a:bodyPr/>
        <a:lstStyle/>
        <a:p>
          <a:pPr>
            <a:defRPr sz="1200" b="1"/>
          </a:pPr>
          <a:endParaRPr lang="pl-PL"/>
        </a:p>
      </c:txPr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'poszkodowani 2015'!$C$3</c:f>
              <c:strCache>
                <c:ptCount val="1"/>
                <c:pt idx="0">
                  <c:v>ranni</c:v>
                </c:pt>
              </c:strCache>
            </c:strRef>
          </c:tx>
          <c:dLbls>
            <c:dLbl>
              <c:idx val="0"/>
              <c:layout>
                <c:manualLayout>
                  <c:x val="-1.9513786058191675E-2"/>
                  <c:y val="-4.29462801865923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909548402298834E-2"/>
                  <c:y val="-4.49942119680454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218021701443959E-2"/>
                  <c:y val="-4.08981191761510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4060464665741009E-3"/>
                  <c:y val="-2.47963873511444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6945374228149401E-2"/>
                  <c:y val="-4.65401322651262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9121025726371982E-2"/>
                  <c:y val="-3.64412199566757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82393467463076E-2"/>
                  <c:y val="-2.83902394296782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250332232815198E-2"/>
                  <c:y val="-4.51750736398124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3404416816212139E-3"/>
                  <c:y val="-4.00350720352095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7230792553135772E-2"/>
                  <c:y val="-4.6720535478916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602132504486364E-2"/>
                  <c:y val="-4.1580763103302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2393157916603833E-2"/>
                  <c:y val="-3.43930589462343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0070C0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'poszkodowani 2015'!$B$4:$B$15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'poszkodowani 2015'!$C$4:$C$15</c:f>
              <c:numCache>
                <c:formatCode>General</c:formatCode>
                <c:ptCount val="12"/>
                <c:pt idx="0">
                  <c:v>0</c:v>
                </c:pt>
                <c:pt idx="1">
                  <c:v>2</c:v>
                </c:pt>
                <c:pt idx="2">
                  <c:v>35</c:v>
                </c:pt>
                <c:pt idx="3">
                  <c:v>17</c:v>
                </c:pt>
                <c:pt idx="4">
                  <c:v>2</c:v>
                </c:pt>
                <c:pt idx="5">
                  <c:v>5</c:v>
                </c:pt>
                <c:pt idx="6">
                  <c:v>14</c:v>
                </c:pt>
                <c:pt idx="7">
                  <c:v>56</c:v>
                </c:pt>
                <c:pt idx="8">
                  <c:v>8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'poszkodowani 2015'!$D$3</c:f>
              <c:strCache>
                <c:ptCount val="1"/>
                <c:pt idx="0">
                  <c:v>śmiertelne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0"/>
                  <c:y val="-2.62008733624455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442449484781671E-2"/>
                  <c:y val="-2.62008733624453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9431985754742004E-2"/>
                  <c:y val="-3.78457059679767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431985754741976E-2"/>
                  <c:y val="-3.49344978165938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7937217619761824E-2"/>
                  <c:y val="-2.91120815138281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7937217619761879E-2"/>
                  <c:y val="-3.20232896652111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0926753889722181E-2"/>
                  <c:y val="-3.78457059679768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9431985754741976E-2"/>
                  <c:y val="-4.07569141193595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7937217619761824E-2"/>
                  <c:y val="-3.49344978165937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2421522024702278E-2"/>
                  <c:y val="-2.91120815138281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5874435239523647E-2"/>
                  <c:y val="-2.62008733624453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9895362699603038E-3"/>
                  <c:y val="-1.45560407569140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'poszkodowani 2015'!$B$4:$B$15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'poszkodowani 2015'!$D$4:$D$15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670080"/>
        <c:axId val="74671616"/>
      </c:lineChart>
      <c:catAx>
        <c:axId val="74670080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74671616"/>
        <c:crosses val="autoZero"/>
        <c:auto val="1"/>
        <c:lblAlgn val="ctr"/>
        <c:lblOffset val="100"/>
        <c:noMultiLvlLbl val="0"/>
      </c:catAx>
      <c:valAx>
        <c:axId val="74671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6700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3532667160999496"/>
          <c:y val="0.28406835608431041"/>
          <c:w val="0.15399244376964094"/>
          <c:h val="0.41029948767321117"/>
        </c:manualLayout>
      </c:layout>
      <c:overlay val="0"/>
      <c:txPr>
        <a:bodyPr/>
        <a:lstStyle/>
        <a:p>
          <a:pPr>
            <a:defRPr sz="1200" b="1"/>
          </a:pPr>
          <a:endParaRPr lang="pl-PL"/>
        </a:p>
      </c:txPr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'Poszkodowani 2011-2015'!$H$3</c:f>
              <c:strCache>
                <c:ptCount val="1"/>
                <c:pt idx="0">
                  <c:v>ranni</c:v>
                </c:pt>
              </c:strCache>
            </c:strRef>
          </c:tx>
          <c:spPr>
            <a:ln w="38100">
              <a:solidFill>
                <a:schemeClr val="accent1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-2.9484029484029485E-2"/>
                  <c:y val="-3.14579552329098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484029484029485E-2"/>
                  <c:y val="-3.62976406533575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484158460536414E-2"/>
                  <c:y val="-4.35571687840290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398034398034398E-2"/>
                  <c:y val="-3.62976406533575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4398034398034398E-2"/>
                  <c:y val="-3.62976406533575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'Poszkodowani 2011-2015'!$F$4:$F$8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'Poszkodowani 2011-2015'!$H$4:$H$8</c:f>
              <c:numCache>
                <c:formatCode>General</c:formatCode>
                <c:ptCount val="5"/>
                <c:pt idx="0">
                  <c:v>51</c:v>
                </c:pt>
                <c:pt idx="1">
                  <c:v>110</c:v>
                </c:pt>
                <c:pt idx="2">
                  <c:v>46</c:v>
                </c:pt>
                <c:pt idx="3">
                  <c:v>83</c:v>
                </c:pt>
                <c:pt idx="4">
                  <c:v>141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'Poszkodowani 2011-2015'!$I$3</c:f>
              <c:strCache>
                <c:ptCount val="1"/>
                <c:pt idx="0">
                  <c:v>śmiertelne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1.8018018018018018E-2"/>
                  <c:y val="-3.87174833635814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656019656019656E-2"/>
                  <c:y val="-2.90381125226860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57002457002451E-2"/>
                  <c:y val="-2.90381125226860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570024570024569E-2"/>
                  <c:y val="-3.38777979431336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20802620802621E-2"/>
                  <c:y val="-2.90381125226860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'Poszkodowani 2011-2015'!$F$4:$F$8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'Poszkodowani 2011-2015'!$I$4:$I$8</c:f>
              <c:numCache>
                <c:formatCode>General</c:formatCode>
                <c:ptCount val="5"/>
                <c:pt idx="0">
                  <c:v>16</c:v>
                </c:pt>
                <c:pt idx="1">
                  <c:v>15</c:v>
                </c:pt>
                <c:pt idx="2">
                  <c:v>10</c:v>
                </c:pt>
                <c:pt idx="3">
                  <c:v>5</c:v>
                </c:pt>
                <c:pt idx="4">
                  <c:v>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735616"/>
        <c:axId val="74737152"/>
      </c:lineChart>
      <c:catAx>
        <c:axId val="74735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74737152"/>
        <c:crosses val="autoZero"/>
        <c:auto val="1"/>
        <c:lblAlgn val="ctr"/>
        <c:lblOffset val="100"/>
        <c:noMultiLvlLbl val="0"/>
      </c:catAx>
      <c:valAx>
        <c:axId val="74737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747356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528620531770138"/>
          <c:y val="0.26676517522424037"/>
          <c:w val="0.14193722713407753"/>
          <c:h val="0.4385911561417799"/>
        </c:manualLayout>
      </c:layout>
      <c:overlay val="0"/>
      <c:txPr>
        <a:bodyPr/>
        <a:lstStyle/>
        <a:p>
          <a:pPr>
            <a:defRPr sz="1200" b="1"/>
          </a:pPr>
          <a:endParaRPr lang="pl-PL"/>
        </a:p>
      </c:txPr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/>
              <a:t>Pożary traw</a:t>
            </a:r>
            <a:r>
              <a:rPr lang="pl-PL" sz="1200"/>
              <a:t> w poszczególnych województwach w 2015 roku</a:t>
            </a:r>
            <a:endParaRPr lang="en-US" sz="1200"/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'pożary ilościowo'!$D$3</c:f>
              <c:strCache>
                <c:ptCount val="1"/>
                <c:pt idx="0">
                  <c:v>Pożary traw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9"/>
            <c:invertIfNegative val="0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10"/>
            <c:invertIfNegative val="0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'pożary ilościowo'!$C$4:$C$19</c:f>
              <c:strCache>
                <c:ptCount val="16"/>
                <c:pt idx="0">
                  <c:v>DOLNOŚLĄSKIE</c:v>
                </c:pt>
                <c:pt idx="1">
                  <c:v>KUJAWSKO-POMORSKIE</c:v>
                </c:pt>
                <c:pt idx="2">
                  <c:v>LUBELSKIE</c:v>
                </c:pt>
                <c:pt idx="3">
                  <c:v>LUBUSKIE</c:v>
                </c:pt>
                <c:pt idx="4">
                  <c:v>ŁÓDZKIE</c:v>
                </c:pt>
                <c:pt idx="5">
                  <c:v>MAŁOPOLSKIE</c:v>
                </c:pt>
                <c:pt idx="6">
                  <c:v>MAZOWIECKIE</c:v>
                </c:pt>
                <c:pt idx="7">
                  <c:v>OPOLSKIE</c:v>
                </c:pt>
                <c:pt idx="8">
                  <c:v>PODKARPACKIE</c:v>
                </c:pt>
                <c:pt idx="9">
                  <c:v>PODLASKIE</c:v>
                </c:pt>
                <c:pt idx="10">
                  <c:v>POMORSKIE</c:v>
                </c:pt>
                <c:pt idx="11">
                  <c:v>ŚLĄSKIE</c:v>
                </c:pt>
                <c:pt idx="12">
                  <c:v>ŚWIĘTOKRZYSKIE</c:v>
                </c:pt>
                <c:pt idx="13">
                  <c:v>WARMIŃSKO-MAZURSKIE</c:v>
                </c:pt>
                <c:pt idx="14">
                  <c:v>WIELKOPOLSKIE</c:v>
                </c:pt>
                <c:pt idx="15">
                  <c:v>ZACHODNIOPOMORSKIE</c:v>
                </c:pt>
              </c:strCache>
            </c:strRef>
          </c:cat>
          <c:val>
            <c:numRef>
              <c:f>'pożary ilościowo'!$D$4:$D$19</c:f>
              <c:numCache>
                <c:formatCode>General</c:formatCode>
                <c:ptCount val="16"/>
                <c:pt idx="0">
                  <c:v>11564</c:v>
                </c:pt>
                <c:pt idx="1">
                  <c:v>2769</c:v>
                </c:pt>
                <c:pt idx="2">
                  <c:v>6117</c:v>
                </c:pt>
                <c:pt idx="3">
                  <c:v>2607</c:v>
                </c:pt>
                <c:pt idx="4">
                  <c:v>4552</c:v>
                </c:pt>
                <c:pt idx="5">
                  <c:v>6243</c:v>
                </c:pt>
                <c:pt idx="6">
                  <c:v>12151</c:v>
                </c:pt>
                <c:pt idx="7">
                  <c:v>2506</c:v>
                </c:pt>
                <c:pt idx="8">
                  <c:v>5713</c:v>
                </c:pt>
                <c:pt idx="9">
                  <c:v>1814</c:v>
                </c:pt>
                <c:pt idx="10">
                  <c:v>2194</c:v>
                </c:pt>
                <c:pt idx="11">
                  <c:v>9417</c:v>
                </c:pt>
                <c:pt idx="12">
                  <c:v>4874</c:v>
                </c:pt>
                <c:pt idx="13">
                  <c:v>2761</c:v>
                </c:pt>
                <c:pt idx="14">
                  <c:v>4020</c:v>
                </c:pt>
                <c:pt idx="15">
                  <c:v>3500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492288"/>
        <c:axId val="86493824"/>
        <c:axId val="0"/>
      </c:bar3DChart>
      <c:catAx>
        <c:axId val="86492288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86493824"/>
        <c:crosses val="autoZero"/>
        <c:auto val="1"/>
        <c:lblAlgn val="ctr"/>
        <c:lblOffset val="100"/>
        <c:noMultiLvlLbl val="0"/>
      </c:catAx>
      <c:valAx>
        <c:axId val="86493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4922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'pożary na 1000 os.'!$H$2</c:f>
              <c:strCache>
                <c:ptCount val="1"/>
                <c:pt idx="0">
                  <c:v>pożary traw na 1000 os.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0"/>
            <c:invertIfNegative val="0"/>
            <c:bubble3D val="0"/>
            <c:spPr>
              <a:solidFill>
                <a:schemeClr val="bg1"/>
              </a:solidFill>
              <a:ln w="3175">
                <a:solidFill>
                  <a:schemeClr val="tx1"/>
                </a:solidFill>
              </a:ln>
            </c:spPr>
          </c:dPt>
          <c:dPt>
            <c:idx val="1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00B050"/>
              </a:solidFill>
            </c:spPr>
          </c:dPt>
          <c:cat>
            <c:strRef>
              <c:f>'pożary na 1000 os.'!$B$3:$B$18</c:f>
              <c:strCache>
                <c:ptCount val="16"/>
                <c:pt idx="0">
                  <c:v>DOLNOŚLĄSKIE</c:v>
                </c:pt>
                <c:pt idx="1">
                  <c:v>KUJAWSKO-POMORSKIE</c:v>
                </c:pt>
                <c:pt idx="2">
                  <c:v>LUBELSKIE</c:v>
                </c:pt>
                <c:pt idx="3">
                  <c:v>LUBUSKIE</c:v>
                </c:pt>
                <c:pt idx="4">
                  <c:v>ŁÓDZKIE</c:v>
                </c:pt>
                <c:pt idx="5">
                  <c:v>MAŁOPOLSKIE</c:v>
                </c:pt>
                <c:pt idx="6">
                  <c:v>MAZOWIECKIE</c:v>
                </c:pt>
                <c:pt idx="7">
                  <c:v>OPOLSKIE</c:v>
                </c:pt>
                <c:pt idx="8">
                  <c:v>PODKARPACKIE</c:v>
                </c:pt>
                <c:pt idx="9">
                  <c:v>PODLASKIE</c:v>
                </c:pt>
                <c:pt idx="10">
                  <c:v>POMORSKIE</c:v>
                </c:pt>
                <c:pt idx="11">
                  <c:v>ŚLĄSKIE</c:v>
                </c:pt>
                <c:pt idx="12">
                  <c:v>ŚWIĘTOKRZYSKIE</c:v>
                </c:pt>
                <c:pt idx="13">
                  <c:v>WARMIŃSKO-MAZURSKIE</c:v>
                </c:pt>
                <c:pt idx="14">
                  <c:v>WIELKOPOLSKIE</c:v>
                </c:pt>
                <c:pt idx="15">
                  <c:v>ZACHODNIOPOMORSKIE</c:v>
                </c:pt>
              </c:strCache>
            </c:strRef>
          </c:cat>
          <c:val>
            <c:numRef>
              <c:f>'pożary na 1000 os.'!$H$3:$H$18</c:f>
              <c:numCache>
                <c:formatCode>General</c:formatCode>
                <c:ptCount val="16"/>
                <c:pt idx="0">
                  <c:v>4.223372051586308</c:v>
                </c:pt>
                <c:pt idx="1">
                  <c:v>1.5282686694409346</c:v>
                </c:pt>
                <c:pt idx="2">
                  <c:v>3.122695545300652</c:v>
                </c:pt>
                <c:pt idx="3">
                  <c:v>2.8507934643210278</c:v>
                </c:pt>
                <c:pt idx="4">
                  <c:v>2.0460842475785816</c:v>
                </c:pt>
                <c:pt idx="5">
                  <c:v>1.9948931449651117</c:v>
                </c:pt>
                <c:pt idx="6">
                  <c:v>2.4580389855628533</c:v>
                </c:pt>
                <c:pt idx="7">
                  <c:v>2.8125796482732253</c:v>
                </c:pt>
                <c:pt idx="8">
                  <c:v>2.8497708630184464</c:v>
                </c:pt>
                <c:pt idx="9">
                  <c:v>1.7975421874280837</c:v>
                </c:pt>
                <c:pt idx="10">
                  <c:v>1.0941667236545169</c:v>
                </c:pt>
                <c:pt idx="11">
                  <c:v>2.1096014368683886</c:v>
                </c:pt>
                <c:pt idx="12">
                  <c:v>4.0836151545568304</c:v>
                </c:pt>
                <c:pt idx="13">
                  <c:v>2.1528562493304721</c:v>
                </c:pt>
                <c:pt idx="14">
                  <c:v>1.4078389023875286</c:v>
                </c:pt>
                <c:pt idx="15">
                  <c:v>2.2730168408032996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763008"/>
        <c:axId val="86764544"/>
        <c:axId val="0"/>
      </c:bar3DChart>
      <c:catAx>
        <c:axId val="86763008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86764544"/>
        <c:crosses val="autoZero"/>
        <c:auto val="1"/>
        <c:lblAlgn val="ctr"/>
        <c:lblOffset val="100"/>
        <c:noMultiLvlLbl val="0"/>
      </c:catAx>
      <c:valAx>
        <c:axId val="86764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7630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5B789-D2F3-40D6-9459-1F7126D8BA66}" type="datetimeFigureOut">
              <a:rPr lang="pl-PL" smtClean="0"/>
              <a:t>2016-03-11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A79DA-F176-4B1D-939B-AA92DAF652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2074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A79DA-F176-4B1D-939B-AA92DAF652EB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5575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7914-6A3C-4392-8F54-DBB4924955DF}" type="datetimeFigureOut">
              <a:rPr lang="pl-PL" smtClean="0"/>
              <a:t>2016-03-11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14C7-4A5C-40AF-AD39-DFCEF1E643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6260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7914-6A3C-4392-8F54-DBB4924955DF}" type="datetimeFigureOut">
              <a:rPr lang="pl-PL" smtClean="0"/>
              <a:t>2016-03-11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14C7-4A5C-40AF-AD39-DFCEF1E643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543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7914-6A3C-4392-8F54-DBB4924955DF}" type="datetimeFigureOut">
              <a:rPr lang="pl-PL" smtClean="0"/>
              <a:t>2016-03-11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14C7-4A5C-40AF-AD39-DFCEF1E643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515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7914-6A3C-4392-8F54-DBB4924955DF}" type="datetimeFigureOut">
              <a:rPr lang="pl-PL" smtClean="0"/>
              <a:t>2016-03-11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14C7-4A5C-40AF-AD39-DFCEF1E643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5213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7914-6A3C-4392-8F54-DBB4924955DF}" type="datetimeFigureOut">
              <a:rPr lang="pl-PL" smtClean="0"/>
              <a:t>2016-03-11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14C7-4A5C-40AF-AD39-DFCEF1E643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545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7914-6A3C-4392-8F54-DBB4924955DF}" type="datetimeFigureOut">
              <a:rPr lang="pl-PL" smtClean="0"/>
              <a:t>2016-03-11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14C7-4A5C-40AF-AD39-DFCEF1E643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4994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7914-6A3C-4392-8F54-DBB4924955DF}" type="datetimeFigureOut">
              <a:rPr lang="pl-PL" smtClean="0"/>
              <a:t>2016-03-11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14C7-4A5C-40AF-AD39-DFCEF1E643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56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7914-6A3C-4392-8F54-DBB4924955DF}" type="datetimeFigureOut">
              <a:rPr lang="pl-PL" smtClean="0"/>
              <a:t>2016-03-11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14C7-4A5C-40AF-AD39-DFCEF1E643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459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7914-6A3C-4392-8F54-DBB4924955DF}" type="datetimeFigureOut">
              <a:rPr lang="pl-PL" smtClean="0"/>
              <a:t>2016-03-11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14C7-4A5C-40AF-AD39-DFCEF1E643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3262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7914-6A3C-4392-8F54-DBB4924955DF}" type="datetimeFigureOut">
              <a:rPr lang="pl-PL" smtClean="0"/>
              <a:t>2016-03-11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14C7-4A5C-40AF-AD39-DFCEF1E643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542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7914-6A3C-4392-8F54-DBB4924955DF}" type="datetimeFigureOut">
              <a:rPr lang="pl-PL" smtClean="0"/>
              <a:t>2016-03-11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14C7-4A5C-40AF-AD39-DFCEF1E643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474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47914-6A3C-4392-8F54-DBB4924955DF}" type="datetimeFigureOut">
              <a:rPr lang="pl-PL" smtClean="0"/>
              <a:t>2016-03-11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114C7-4A5C-40AF-AD39-DFCEF1E643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198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-21165" y="0"/>
            <a:ext cx="4809189" cy="6858001"/>
            <a:chOff x="-21165" y="0"/>
            <a:chExt cx="4809189" cy="6858001"/>
          </a:xfrm>
        </p:grpSpPr>
        <p:pic>
          <p:nvPicPr>
            <p:cNvPr id="10" name="Obraz 9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30" y="1160959"/>
              <a:ext cx="4464060" cy="5697042"/>
            </a:xfrm>
            <a:prstGeom prst="rect">
              <a:avLst/>
            </a:prstGeom>
          </p:spPr>
        </p:pic>
        <p:pic>
          <p:nvPicPr>
            <p:cNvPr id="4" name="Obraz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788024" cy="1134427"/>
            </a:xfrm>
            <a:prstGeom prst="rect">
              <a:avLst/>
            </a:prstGeom>
          </p:spPr>
        </p:pic>
        <p:sp>
          <p:nvSpPr>
            <p:cNvPr id="7" name="Prostokąt 6"/>
            <p:cNvSpPr/>
            <p:nvPr/>
          </p:nvSpPr>
          <p:spPr>
            <a:xfrm>
              <a:off x="-21165" y="6150114"/>
              <a:ext cx="171284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l-PL" sz="800" b="1" dirty="0" smtClean="0">
                  <a:solidFill>
                    <a:schemeClr val="bg1">
                      <a:lumMod val="75000"/>
                    </a:schemeClr>
                  </a:solidFill>
                </a:rPr>
                <a:t>Komenda </a:t>
              </a:r>
              <a:r>
                <a:rPr lang="pl-PL" sz="800" b="1" dirty="0">
                  <a:solidFill>
                    <a:schemeClr val="bg1">
                      <a:lumMod val="75000"/>
                    </a:schemeClr>
                  </a:solidFill>
                </a:rPr>
                <a:t>Główna</a:t>
              </a:r>
            </a:p>
            <a:p>
              <a:r>
                <a:rPr lang="pl-PL" sz="800" b="1" dirty="0">
                  <a:solidFill>
                    <a:schemeClr val="bg1">
                      <a:lumMod val="75000"/>
                    </a:schemeClr>
                  </a:solidFill>
                </a:rPr>
                <a:t>Państwowej Straży Pożarnej</a:t>
              </a:r>
            </a:p>
            <a:p>
              <a:r>
                <a:rPr lang="sk-SK" sz="800" b="1" dirty="0">
                  <a:solidFill>
                    <a:schemeClr val="bg1">
                      <a:lumMod val="75000"/>
                    </a:schemeClr>
                  </a:solidFill>
                </a:rPr>
                <a:t>ul. Podchorążych </a:t>
              </a:r>
              <a:r>
                <a:rPr lang="sk-SK" sz="800" b="1" dirty="0" smtClean="0">
                  <a:solidFill>
                    <a:schemeClr val="bg1">
                      <a:lumMod val="75000"/>
                    </a:schemeClr>
                  </a:solidFill>
                </a:rPr>
                <a:t>38</a:t>
              </a:r>
              <a:endParaRPr lang="pl-PL" sz="800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r>
                <a:rPr lang="sk-SK" sz="800" b="1" dirty="0">
                  <a:solidFill>
                    <a:schemeClr val="bg1">
                      <a:lumMod val="75000"/>
                    </a:schemeClr>
                  </a:solidFill>
                </a:rPr>
                <a:t>00-463 Warszawa</a:t>
              </a:r>
              <a:endParaRPr lang="pl-PL" sz="800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r>
                <a:rPr lang="en-US" sz="800" b="1" i="1" dirty="0">
                  <a:solidFill>
                    <a:schemeClr val="bg1">
                      <a:lumMod val="75000"/>
                    </a:schemeClr>
                  </a:solidFill>
                </a:rPr>
                <a:t>www.kgpsp.gov.pl</a:t>
              </a:r>
              <a:endParaRPr lang="pl-PL" sz="8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5" name="pole tekstowe 4"/>
          <p:cNvSpPr txBox="1"/>
          <p:nvPr/>
        </p:nvSpPr>
        <p:spPr>
          <a:xfrm>
            <a:off x="18730" y="2636912"/>
            <a:ext cx="9144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4400" b="1" dirty="0" smtClean="0">
                <a:solidFill>
                  <a:srgbClr val="FF0000"/>
                </a:solidFill>
              </a:rPr>
              <a:t>STOP pożarom traw!</a:t>
            </a:r>
            <a:endParaRPr lang="pl-PL" sz="4400" dirty="0">
              <a:solidFill>
                <a:srgbClr val="FF0000"/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998" y="116632"/>
            <a:ext cx="1173485" cy="117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4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73759" cy="6858000"/>
          </a:xfrm>
          <a:prstGeom prst="rect">
            <a:avLst/>
          </a:prstGeom>
        </p:spPr>
      </p:pic>
      <p:sp>
        <p:nvSpPr>
          <p:cNvPr id="5" name="pole tekstowe 1"/>
          <p:cNvSpPr txBox="1"/>
          <p:nvPr/>
        </p:nvSpPr>
        <p:spPr>
          <a:xfrm>
            <a:off x="34141" y="656723"/>
            <a:ext cx="9144000" cy="68404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800" b="1" dirty="0" smtClean="0"/>
              <a:t>Pożary traw w poszczególnych województwach </a:t>
            </a:r>
          </a:p>
          <a:p>
            <a:pPr algn="ctr"/>
            <a:r>
              <a:rPr lang="pl-PL" sz="1800" b="1" dirty="0" smtClean="0"/>
              <a:t>w przeliczeniu na 1 000 mieszkańców w 2015 roku</a:t>
            </a:r>
            <a:endParaRPr lang="pl-PL" sz="1800" b="1" dirty="0"/>
          </a:p>
        </p:txBody>
      </p:sp>
      <p:grpSp>
        <p:nvGrpSpPr>
          <p:cNvPr id="7" name="Grupa 7"/>
          <p:cNvGrpSpPr>
            <a:grpSpLocks/>
          </p:cNvGrpSpPr>
          <p:nvPr/>
        </p:nvGrpSpPr>
        <p:grpSpPr bwMode="auto">
          <a:xfrm>
            <a:off x="311979" y="5492750"/>
            <a:ext cx="2374900" cy="1141412"/>
            <a:chOff x="395536" y="5373216"/>
            <a:chExt cx="2376264" cy="1141095"/>
          </a:xfrm>
        </p:grpSpPr>
        <p:grpSp>
          <p:nvGrpSpPr>
            <p:cNvPr id="8" name="Grupa 20"/>
            <p:cNvGrpSpPr>
              <a:grpSpLocks/>
            </p:cNvGrpSpPr>
            <p:nvPr/>
          </p:nvGrpSpPr>
          <p:grpSpPr bwMode="auto">
            <a:xfrm>
              <a:off x="395536" y="5445224"/>
              <a:ext cx="144016" cy="1011742"/>
              <a:chOff x="395536" y="5373216"/>
              <a:chExt cx="144016" cy="1011742"/>
            </a:xfrm>
          </p:grpSpPr>
          <p:sp>
            <p:nvSpPr>
              <p:cNvPr id="14" name="Prostokąt 15"/>
              <p:cNvSpPr>
                <a:spLocks noChangeArrowheads="1"/>
              </p:cNvSpPr>
              <p:nvPr/>
            </p:nvSpPr>
            <p:spPr bwMode="auto">
              <a:xfrm>
                <a:off x="395536" y="5373216"/>
                <a:ext cx="144016" cy="147646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15" name="Prostokąt 16"/>
              <p:cNvSpPr>
                <a:spLocks noChangeArrowheads="1"/>
              </p:cNvSpPr>
              <p:nvPr/>
            </p:nvSpPr>
            <p:spPr bwMode="auto">
              <a:xfrm>
                <a:off x="395536" y="5949280"/>
                <a:ext cx="125168" cy="147646"/>
              </a:xfrm>
              <a:prstGeom prst="rect">
                <a:avLst/>
              </a:prstGeom>
              <a:solidFill>
                <a:srgbClr val="FFC0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pl-PL" altLang="pl-PL" sz="2400">
                  <a:solidFill>
                    <a:srgbClr val="FFC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Prostokąt 17"/>
              <p:cNvSpPr>
                <a:spLocks noChangeArrowheads="1"/>
              </p:cNvSpPr>
              <p:nvPr/>
            </p:nvSpPr>
            <p:spPr bwMode="auto">
              <a:xfrm>
                <a:off x="395536" y="6237312"/>
                <a:ext cx="125168" cy="147646"/>
              </a:xfrm>
              <a:prstGeom prst="rect">
                <a:avLst/>
              </a:prstGeom>
              <a:solidFill>
                <a:srgbClr val="FF33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17" name="Prostokąt 18"/>
              <p:cNvSpPr>
                <a:spLocks noChangeArrowheads="1"/>
              </p:cNvSpPr>
              <p:nvPr/>
            </p:nvSpPr>
            <p:spPr bwMode="auto">
              <a:xfrm>
                <a:off x="395536" y="5661248"/>
                <a:ext cx="125168" cy="147646"/>
              </a:xfrm>
              <a:prstGeom prst="rect">
                <a:avLst/>
              </a:prstGeom>
              <a:solidFill>
                <a:srgbClr val="00B05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pl-PL" altLang="pl-PL" sz="2400">
                  <a:latin typeface="Times New Roman" pitchFamily="18" charset="0"/>
                </a:endParaRPr>
              </a:p>
            </p:txBody>
          </p:sp>
        </p:grpSp>
        <p:grpSp>
          <p:nvGrpSpPr>
            <p:cNvPr id="9" name="Grupa 21"/>
            <p:cNvGrpSpPr>
              <a:grpSpLocks/>
            </p:cNvGrpSpPr>
            <p:nvPr/>
          </p:nvGrpSpPr>
          <p:grpSpPr bwMode="auto">
            <a:xfrm>
              <a:off x="539552" y="5373216"/>
              <a:ext cx="2232248" cy="1141095"/>
              <a:chOff x="539552" y="5301208"/>
              <a:chExt cx="2232248" cy="1141095"/>
            </a:xfrm>
          </p:grpSpPr>
          <p:sp>
            <p:nvSpPr>
              <p:cNvPr id="10" name="pole tekstowe 9"/>
              <p:cNvSpPr txBox="1"/>
              <p:nvPr/>
            </p:nvSpPr>
            <p:spPr>
              <a:xfrm>
                <a:off x="540082" y="5301208"/>
                <a:ext cx="2231718" cy="27773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pl-PL" sz="1200" b="1" dirty="0">
                    <a:latin typeface="+mn-lt"/>
                  </a:rPr>
                  <a:t>Poniżej 50% średniej</a:t>
                </a:r>
              </a:p>
            </p:txBody>
          </p:sp>
          <p:sp>
            <p:nvSpPr>
              <p:cNvPr id="11" name="pole tekstowe 10"/>
              <p:cNvSpPr txBox="1"/>
              <p:nvPr/>
            </p:nvSpPr>
            <p:spPr>
              <a:xfrm>
                <a:off x="540082" y="5588465"/>
                <a:ext cx="2231718" cy="27773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pl-PL" sz="1200" b="1" dirty="0">
                    <a:latin typeface="+mn-lt"/>
                  </a:rPr>
                  <a:t>Poniżej średniej</a:t>
                </a:r>
              </a:p>
            </p:txBody>
          </p:sp>
          <p:sp>
            <p:nvSpPr>
              <p:cNvPr id="12" name="pole tekstowe 11"/>
              <p:cNvSpPr txBox="1"/>
              <p:nvPr/>
            </p:nvSpPr>
            <p:spPr>
              <a:xfrm>
                <a:off x="540082" y="5877310"/>
                <a:ext cx="2231718" cy="27773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pl-PL" sz="1200" b="1" dirty="0">
                    <a:latin typeface="+mn-lt"/>
                  </a:rPr>
                  <a:t>Powyżej średniej</a:t>
                </a:r>
              </a:p>
            </p:txBody>
          </p:sp>
          <p:sp>
            <p:nvSpPr>
              <p:cNvPr id="13" name="pole tekstowe 12"/>
              <p:cNvSpPr txBox="1"/>
              <p:nvPr/>
            </p:nvSpPr>
            <p:spPr>
              <a:xfrm>
                <a:off x="540082" y="6164568"/>
                <a:ext cx="2231718" cy="27773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pl-PL" sz="1200" b="1" dirty="0">
                    <a:latin typeface="+mn-lt"/>
                  </a:rPr>
                  <a:t>Powyżej </a:t>
                </a:r>
                <a:r>
                  <a:rPr lang="pl-PL" sz="1200" b="1" dirty="0" smtClean="0">
                    <a:latin typeface="+mn-lt"/>
                  </a:rPr>
                  <a:t>150</a:t>
                </a:r>
                <a:r>
                  <a:rPr lang="pl-PL" sz="1200" b="1" dirty="0">
                    <a:latin typeface="+mn-lt"/>
                  </a:rPr>
                  <a:t>% średniej</a:t>
                </a:r>
              </a:p>
            </p:txBody>
          </p:sp>
        </p:grpSp>
      </p:grpSp>
      <p:pic>
        <p:nvPicPr>
          <p:cNvPr id="3074" name="Picture 2" descr="C:\Users\kkierzkowski\Desktop\Trawy\statystyka trawy 2015\mapy trawy na 1000 os\Mapa_Trawy_2015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603" y="1340768"/>
            <a:ext cx="4276622" cy="4134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ostokąt 1"/>
          <p:cNvSpPr/>
          <p:nvPr/>
        </p:nvSpPr>
        <p:spPr>
          <a:xfrm>
            <a:off x="274446" y="5215750"/>
            <a:ext cx="21721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dirty="0" smtClean="0"/>
              <a:t>Średnia </a:t>
            </a:r>
            <a:r>
              <a:rPr lang="pl-PL" sz="1200" b="1" dirty="0" smtClean="0"/>
              <a:t>2,34 </a:t>
            </a:r>
            <a:r>
              <a:rPr lang="pl-PL" sz="1200" dirty="0" smtClean="0"/>
              <a:t>pożaru/1 000 osób</a:t>
            </a:r>
            <a:endParaRPr lang="pl-PL" sz="1200" dirty="0"/>
          </a:p>
        </p:txBody>
      </p:sp>
      <p:pic>
        <p:nvPicPr>
          <p:cNvPr id="20" name="Obraz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1" y="14602"/>
            <a:ext cx="2771800" cy="656722"/>
          </a:xfrm>
          <a:prstGeom prst="rect">
            <a:avLst/>
          </a:prstGeom>
        </p:spPr>
      </p:pic>
      <p:pic>
        <p:nvPicPr>
          <p:cNvPr id="21" name="Obraz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998" y="25215"/>
            <a:ext cx="811497" cy="811497"/>
          </a:xfrm>
          <a:prstGeom prst="rect">
            <a:avLst/>
          </a:prstGeom>
        </p:spPr>
      </p:pic>
      <p:sp>
        <p:nvSpPr>
          <p:cNvPr id="22" name="pole tekstowe 21"/>
          <p:cNvSpPr txBox="1"/>
          <p:nvPr/>
        </p:nvSpPr>
        <p:spPr>
          <a:xfrm>
            <a:off x="2281404" y="6214845"/>
            <a:ext cx="6660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W </a:t>
            </a:r>
            <a:r>
              <a:rPr lang="pl-PL" sz="1600" b="1" dirty="0" smtClean="0"/>
              <a:t>2015</a:t>
            </a:r>
            <a:r>
              <a:rPr lang="pl-PL" sz="1600" dirty="0" smtClean="0"/>
              <a:t> roku powstało </a:t>
            </a:r>
            <a:r>
              <a:rPr lang="pl-PL" sz="1600" b="1" dirty="0" smtClean="0">
                <a:solidFill>
                  <a:srgbClr val="FF0000"/>
                </a:solidFill>
              </a:rPr>
              <a:t>82 802 </a:t>
            </a:r>
            <a:r>
              <a:rPr lang="pl-PL" sz="1600" dirty="0" smtClean="0"/>
              <a:t>pożarów traw, </a:t>
            </a:r>
          </a:p>
          <a:p>
            <a:r>
              <a:rPr lang="pl-PL" sz="1600" dirty="0" smtClean="0"/>
              <a:t>spłonęły </a:t>
            </a:r>
            <a:r>
              <a:rPr lang="pl-PL" sz="1600" b="1" dirty="0" smtClean="0">
                <a:solidFill>
                  <a:srgbClr val="00B050"/>
                </a:solidFill>
              </a:rPr>
              <a:t>42 703 ha</a:t>
            </a:r>
            <a:r>
              <a:rPr lang="pl-PL" sz="1600" dirty="0" smtClean="0">
                <a:solidFill>
                  <a:srgbClr val="00B050"/>
                </a:solidFill>
              </a:rPr>
              <a:t> </a:t>
            </a:r>
            <a:r>
              <a:rPr lang="pl-PL" sz="1600" dirty="0" smtClean="0"/>
              <a:t>powierzchni traw </a:t>
            </a:r>
            <a:r>
              <a:rPr lang="pl-PL" sz="1600" dirty="0"/>
              <a:t>na łąkach i nieużytkach rolnych</a:t>
            </a:r>
          </a:p>
        </p:txBody>
      </p:sp>
    </p:spTree>
    <p:extLst>
      <p:ext uri="{BB962C8B-B14F-4D97-AF65-F5344CB8AC3E}">
        <p14:creationId xmlns:p14="http://schemas.microsoft.com/office/powerpoint/2010/main" val="139015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" y="0"/>
            <a:ext cx="5373759" cy="6858000"/>
          </a:xfrm>
          <a:prstGeom prst="rect">
            <a:avLst/>
          </a:prstGeom>
        </p:spPr>
      </p:pic>
      <p:grpSp>
        <p:nvGrpSpPr>
          <p:cNvPr id="5" name="Grupa 7"/>
          <p:cNvGrpSpPr>
            <a:grpSpLocks/>
          </p:cNvGrpSpPr>
          <p:nvPr/>
        </p:nvGrpSpPr>
        <p:grpSpPr bwMode="auto">
          <a:xfrm>
            <a:off x="311979" y="5492750"/>
            <a:ext cx="2374900" cy="1141412"/>
            <a:chOff x="395536" y="5373216"/>
            <a:chExt cx="2376264" cy="1141095"/>
          </a:xfrm>
        </p:grpSpPr>
        <p:grpSp>
          <p:nvGrpSpPr>
            <p:cNvPr id="7" name="Grupa 20"/>
            <p:cNvGrpSpPr>
              <a:grpSpLocks/>
            </p:cNvGrpSpPr>
            <p:nvPr/>
          </p:nvGrpSpPr>
          <p:grpSpPr bwMode="auto">
            <a:xfrm>
              <a:off x="395536" y="5445224"/>
              <a:ext cx="144016" cy="1011742"/>
              <a:chOff x="395536" y="5373216"/>
              <a:chExt cx="144016" cy="1011742"/>
            </a:xfrm>
          </p:grpSpPr>
          <p:sp>
            <p:nvSpPr>
              <p:cNvPr id="13" name="Prostokąt 15"/>
              <p:cNvSpPr>
                <a:spLocks noChangeArrowheads="1"/>
              </p:cNvSpPr>
              <p:nvPr/>
            </p:nvSpPr>
            <p:spPr bwMode="auto">
              <a:xfrm>
                <a:off x="395536" y="5373216"/>
                <a:ext cx="144016" cy="147646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14" name="Prostokąt 16"/>
              <p:cNvSpPr>
                <a:spLocks noChangeArrowheads="1"/>
              </p:cNvSpPr>
              <p:nvPr/>
            </p:nvSpPr>
            <p:spPr bwMode="auto">
              <a:xfrm>
                <a:off x="395536" y="5949280"/>
                <a:ext cx="125168" cy="147646"/>
              </a:xfrm>
              <a:prstGeom prst="rect">
                <a:avLst/>
              </a:prstGeom>
              <a:solidFill>
                <a:srgbClr val="FFC0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pl-PL" altLang="pl-PL" sz="2400">
                  <a:solidFill>
                    <a:srgbClr val="FFC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Prostokąt 17"/>
              <p:cNvSpPr>
                <a:spLocks noChangeArrowheads="1"/>
              </p:cNvSpPr>
              <p:nvPr/>
            </p:nvSpPr>
            <p:spPr bwMode="auto">
              <a:xfrm>
                <a:off x="395536" y="6237312"/>
                <a:ext cx="125168" cy="147646"/>
              </a:xfrm>
              <a:prstGeom prst="rect">
                <a:avLst/>
              </a:prstGeom>
              <a:solidFill>
                <a:srgbClr val="FF33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16" name="Prostokąt 18"/>
              <p:cNvSpPr>
                <a:spLocks noChangeArrowheads="1"/>
              </p:cNvSpPr>
              <p:nvPr/>
            </p:nvSpPr>
            <p:spPr bwMode="auto">
              <a:xfrm>
                <a:off x="395536" y="5661248"/>
                <a:ext cx="125168" cy="147646"/>
              </a:xfrm>
              <a:prstGeom prst="rect">
                <a:avLst/>
              </a:prstGeom>
              <a:solidFill>
                <a:srgbClr val="00B05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pl-PL" altLang="pl-PL" sz="2400">
                  <a:latin typeface="Times New Roman" pitchFamily="18" charset="0"/>
                </a:endParaRPr>
              </a:p>
            </p:txBody>
          </p:sp>
        </p:grpSp>
        <p:grpSp>
          <p:nvGrpSpPr>
            <p:cNvPr id="8" name="Grupa 21"/>
            <p:cNvGrpSpPr>
              <a:grpSpLocks/>
            </p:cNvGrpSpPr>
            <p:nvPr/>
          </p:nvGrpSpPr>
          <p:grpSpPr bwMode="auto">
            <a:xfrm>
              <a:off x="539552" y="5373216"/>
              <a:ext cx="2232248" cy="1141095"/>
              <a:chOff x="539552" y="5301208"/>
              <a:chExt cx="2232248" cy="1141095"/>
            </a:xfrm>
          </p:grpSpPr>
          <p:sp>
            <p:nvSpPr>
              <p:cNvPr id="9" name="pole tekstowe 8"/>
              <p:cNvSpPr txBox="1"/>
              <p:nvPr/>
            </p:nvSpPr>
            <p:spPr>
              <a:xfrm>
                <a:off x="540082" y="5301208"/>
                <a:ext cx="2231718" cy="27773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pl-PL" sz="1200" b="1" dirty="0">
                    <a:latin typeface="+mn-lt"/>
                  </a:rPr>
                  <a:t>Poniżej 50% średniej</a:t>
                </a:r>
              </a:p>
            </p:txBody>
          </p:sp>
          <p:sp>
            <p:nvSpPr>
              <p:cNvPr id="10" name="pole tekstowe 9"/>
              <p:cNvSpPr txBox="1"/>
              <p:nvPr/>
            </p:nvSpPr>
            <p:spPr>
              <a:xfrm>
                <a:off x="540082" y="5588465"/>
                <a:ext cx="2231718" cy="27773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pl-PL" sz="1200" b="1" dirty="0">
                    <a:latin typeface="+mn-lt"/>
                  </a:rPr>
                  <a:t>Poniżej średniej</a:t>
                </a:r>
              </a:p>
            </p:txBody>
          </p:sp>
          <p:sp>
            <p:nvSpPr>
              <p:cNvPr id="11" name="pole tekstowe 10"/>
              <p:cNvSpPr txBox="1"/>
              <p:nvPr/>
            </p:nvSpPr>
            <p:spPr>
              <a:xfrm>
                <a:off x="540082" y="5877310"/>
                <a:ext cx="2231718" cy="27773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pl-PL" sz="1200" b="1" dirty="0">
                    <a:latin typeface="+mn-lt"/>
                  </a:rPr>
                  <a:t>Powyżej średniej</a:t>
                </a:r>
              </a:p>
            </p:txBody>
          </p:sp>
          <p:sp>
            <p:nvSpPr>
              <p:cNvPr id="12" name="pole tekstowe 11"/>
              <p:cNvSpPr txBox="1"/>
              <p:nvPr/>
            </p:nvSpPr>
            <p:spPr>
              <a:xfrm>
                <a:off x="540082" y="6164568"/>
                <a:ext cx="2231718" cy="27773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pl-PL" sz="1200" b="1" dirty="0">
                    <a:latin typeface="+mn-lt"/>
                  </a:rPr>
                  <a:t>Powyżej </a:t>
                </a:r>
                <a:r>
                  <a:rPr lang="pl-PL" sz="1200" b="1" dirty="0" smtClean="0">
                    <a:latin typeface="+mn-lt"/>
                  </a:rPr>
                  <a:t>150</a:t>
                </a:r>
                <a:r>
                  <a:rPr lang="pl-PL" sz="1200" b="1" dirty="0">
                    <a:latin typeface="+mn-lt"/>
                  </a:rPr>
                  <a:t>% średniej</a:t>
                </a:r>
              </a:p>
            </p:txBody>
          </p:sp>
        </p:grpSp>
      </p:grpSp>
      <p:sp>
        <p:nvSpPr>
          <p:cNvPr id="19" name="pole tekstowe 1"/>
          <p:cNvSpPr txBox="1"/>
          <p:nvPr/>
        </p:nvSpPr>
        <p:spPr>
          <a:xfrm>
            <a:off x="0" y="1322751"/>
            <a:ext cx="9097144" cy="34202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88900" algn="ctr"/>
            <a:r>
              <a:rPr lang="pl-PL" sz="1800" b="1" dirty="0" smtClean="0"/>
              <a:t>2012 rok</a:t>
            </a:r>
            <a:r>
              <a:rPr lang="pl-PL" sz="1600" b="1" dirty="0" smtClean="0"/>
              <a:t>                                                 </a:t>
            </a:r>
            <a:r>
              <a:rPr lang="pl-PL" sz="1800" b="1" dirty="0" smtClean="0"/>
              <a:t>2013 rok</a:t>
            </a:r>
            <a:r>
              <a:rPr lang="pl-PL" sz="1600" b="1" dirty="0" smtClean="0"/>
              <a:t>                                                 </a:t>
            </a:r>
            <a:r>
              <a:rPr lang="pl-PL" sz="1800" b="1" dirty="0" smtClean="0"/>
              <a:t>2014 rok </a:t>
            </a:r>
            <a:endParaRPr lang="pl-PL" sz="1800" b="1" dirty="0"/>
          </a:p>
        </p:txBody>
      </p:sp>
      <p:sp>
        <p:nvSpPr>
          <p:cNvPr id="24" name="pole tekstowe 1"/>
          <p:cNvSpPr txBox="1"/>
          <p:nvPr/>
        </p:nvSpPr>
        <p:spPr>
          <a:xfrm>
            <a:off x="34141" y="656723"/>
            <a:ext cx="9144000" cy="68404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800" b="1" dirty="0" smtClean="0"/>
              <a:t>Pożary traw w poszczególnych województwach </a:t>
            </a:r>
          </a:p>
          <a:p>
            <a:pPr algn="ctr"/>
            <a:r>
              <a:rPr lang="pl-PL" sz="1800" b="1" dirty="0" smtClean="0"/>
              <a:t>w przeliczeniu na 1 000 mieszkańców w latach 2012-2014</a:t>
            </a:r>
            <a:endParaRPr lang="pl-PL" sz="1800" b="1" dirty="0"/>
          </a:p>
        </p:txBody>
      </p:sp>
      <p:pic>
        <p:nvPicPr>
          <p:cNvPr id="25" name="Obraz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1" y="14602"/>
            <a:ext cx="2771800" cy="656722"/>
          </a:xfrm>
          <a:prstGeom prst="rect">
            <a:avLst/>
          </a:prstGeom>
        </p:spPr>
      </p:pic>
      <p:pic>
        <p:nvPicPr>
          <p:cNvPr id="26" name="Obraz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998" y="25215"/>
            <a:ext cx="811497" cy="811497"/>
          </a:xfrm>
          <a:prstGeom prst="rect">
            <a:avLst/>
          </a:prstGeom>
        </p:spPr>
      </p:pic>
      <p:sp>
        <p:nvSpPr>
          <p:cNvPr id="27" name="Prostokąt 26"/>
          <p:cNvSpPr/>
          <p:nvPr/>
        </p:nvSpPr>
        <p:spPr>
          <a:xfrm>
            <a:off x="400646" y="4931929"/>
            <a:ext cx="2433680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 smtClean="0"/>
              <a:t>W </a:t>
            </a:r>
            <a:r>
              <a:rPr lang="pl-PL" sz="1100" b="1" dirty="0" smtClean="0"/>
              <a:t>2012</a:t>
            </a:r>
            <a:r>
              <a:rPr lang="pl-PL" sz="1100" dirty="0" smtClean="0"/>
              <a:t> roku powstało </a:t>
            </a:r>
            <a:r>
              <a:rPr lang="pl-PL" sz="1100" b="1" dirty="0" smtClean="0">
                <a:solidFill>
                  <a:srgbClr val="FF0000"/>
                </a:solidFill>
              </a:rPr>
              <a:t>84820  </a:t>
            </a:r>
            <a:r>
              <a:rPr lang="pl-PL" sz="1100" dirty="0" smtClean="0"/>
              <a:t>pożarów</a:t>
            </a:r>
          </a:p>
          <a:p>
            <a:r>
              <a:rPr lang="pl-PL" sz="1100" dirty="0" smtClean="0"/>
              <a:t>Średnia </a:t>
            </a:r>
            <a:r>
              <a:rPr lang="pl-PL" sz="1100" b="1" dirty="0" smtClean="0"/>
              <a:t>2,20 </a:t>
            </a:r>
            <a:r>
              <a:rPr lang="pl-PL" sz="1100" dirty="0" smtClean="0"/>
              <a:t>pożaru/ 1000 osób </a:t>
            </a:r>
            <a:endParaRPr lang="pl-PL" sz="1100" dirty="0"/>
          </a:p>
        </p:txBody>
      </p:sp>
      <p:sp>
        <p:nvSpPr>
          <p:cNvPr id="28" name="Prostokąt 27"/>
          <p:cNvSpPr/>
          <p:nvPr/>
        </p:nvSpPr>
        <p:spPr>
          <a:xfrm>
            <a:off x="3563888" y="4929548"/>
            <a:ext cx="240161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/>
              <a:t>W </a:t>
            </a:r>
            <a:r>
              <a:rPr lang="pl-PL" sz="1100" b="1" dirty="0" smtClean="0"/>
              <a:t>2013</a:t>
            </a:r>
            <a:r>
              <a:rPr lang="pl-PL" sz="1100" dirty="0" smtClean="0"/>
              <a:t> </a:t>
            </a:r>
            <a:r>
              <a:rPr lang="pl-PL" sz="1100" dirty="0"/>
              <a:t>roku powstało </a:t>
            </a:r>
            <a:r>
              <a:rPr lang="pl-PL" sz="1100" b="1" dirty="0" smtClean="0">
                <a:solidFill>
                  <a:srgbClr val="FF0000"/>
                </a:solidFill>
              </a:rPr>
              <a:t>39855 </a:t>
            </a:r>
            <a:r>
              <a:rPr lang="pl-PL" sz="1100" dirty="0"/>
              <a:t>pożarów</a:t>
            </a:r>
          </a:p>
          <a:p>
            <a:r>
              <a:rPr lang="pl-PL" sz="1100" dirty="0" smtClean="0"/>
              <a:t>Średnia </a:t>
            </a:r>
            <a:r>
              <a:rPr lang="pl-PL" sz="1100" b="1" dirty="0" smtClean="0"/>
              <a:t>1,03 </a:t>
            </a:r>
            <a:r>
              <a:rPr lang="pl-PL" sz="1100" dirty="0"/>
              <a:t>pożaru/ </a:t>
            </a:r>
            <a:r>
              <a:rPr lang="pl-PL" sz="1100" dirty="0" smtClean="0"/>
              <a:t>1000 </a:t>
            </a:r>
            <a:r>
              <a:rPr lang="pl-PL" sz="1100" dirty="0"/>
              <a:t>osób </a:t>
            </a:r>
          </a:p>
        </p:txBody>
      </p:sp>
      <p:sp>
        <p:nvSpPr>
          <p:cNvPr id="29" name="Prostokąt 28"/>
          <p:cNvSpPr/>
          <p:nvPr/>
        </p:nvSpPr>
        <p:spPr>
          <a:xfrm>
            <a:off x="6663464" y="4931928"/>
            <a:ext cx="243368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/>
              <a:t>W </a:t>
            </a:r>
            <a:r>
              <a:rPr lang="pl-PL" sz="1100" b="1" dirty="0" smtClean="0"/>
              <a:t>2014</a:t>
            </a:r>
            <a:r>
              <a:rPr lang="pl-PL" sz="1100" dirty="0" smtClean="0"/>
              <a:t> </a:t>
            </a:r>
            <a:r>
              <a:rPr lang="pl-PL" sz="1100" dirty="0"/>
              <a:t>roku powstało </a:t>
            </a:r>
            <a:r>
              <a:rPr lang="pl-PL" sz="1100" b="1" dirty="0" smtClean="0">
                <a:solidFill>
                  <a:srgbClr val="FF0000"/>
                </a:solidFill>
              </a:rPr>
              <a:t>57510 </a:t>
            </a:r>
            <a:r>
              <a:rPr lang="pl-PL" sz="1100" dirty="0"/>
              <a:t>pożarów</a:t>
            </a:r>
          </a:p>
          <a:p>
            <a:r>
              <a:rPr lang="pl-PL" sz="1100" dirty="0" smtClean="0"/>
              <a:t>Średnia </a:t>
            </a:r>
            <a:r>
              <a:rPr lang="pl-PL" sz="1100" b="1" dirty="0" smtClean="0"/>
              <a:t>1,49 </a:t>
            </a:r>
            <a:r>
              <a:rPr lang="pl-PL" sz="1100" dirty="0"/>
              <a:t>pożaru/ </a:t>
            </a:r>
            <a:r>
              <a:rPr lang="pl-PL" sz="1100" dirty="0" smtClean="0"/>
              <a:t>1000 </a:t>
            </a:r>
            <a:r>
              <a:rPr lang="pl-PL" sz="1100" dirty="0"/>
              <a:t>osób </a:t>
            </a:r>
          </a:p>
        </p:txBody>
      </p:sp>
      <p:pic>
        <p:nvPicPr>
          <p:cNvPr id="1026" name="Picture 2" descr="C:\Users\kkierzkowski\Desktop\Trawy\statystyka trawy 2015\mapy trawy na 1000 os\Mapa_Trawy_2014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7993" y="1766838"/>
            <a:ext cx="2788502" cy="26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897" y="1714049"/>
            <a:ext cx="2816962" cy="2723064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24" y="1732573"/>
            <a:ext cx="2648817" cy="256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16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" y="0"/>
            <a:ext cx="5373759" cy="6858000"/>
          </a:xfrm>
          <a:prstGeom prst="rect">
            <a:avLst/>
          </a:prstGeom>
        </p:spPr>
      </p:pic>
      <p:pic>
        <p:nvPicPr>
          <p:cNvPr id="26" name="Obraz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1" y="14602"/>
            <a:ext cx="2771800" cy="656722"/>
          </a:xfrm>
          <a:prstGeom prst="rect">
            <a:avLst/>
          </a:prstGeom>
        </p:spPr>
      </p:pic>
      <p:pic>
        <p:nvPicPr>
          <p:cNvPr id="27" name="Obraz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998" y="25215"/>
            <a:ext cx="811497" cy="811497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251521" y="1326822"/>
            <a:ext cx="8784974" cy="4204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/>
              <a:t>W 2015 roku powstało </a:t>
            </a:r>
            <a:r>
              <a:rPr lang="pl-PL" b="1" dirty="0"/>
              <a:t>82 802</a:t>
            </a:r>
            <a:r>
              <a:rPr lang="pl-PL" dirty="0"/>
              <a:t> </a:t>
            </a:r>
            <a:r>
              <a:rPr lang="pl-PL" b="1" dirty="0"/>
              <a:t>pożarów traw</a:t>
            </a:r>
            <a:r>
              <a:rPr lang="pl-PL" dirty="0"/>
              <a:t> na łąkach i nieużytkach rolnych, co stanowiło  </a:t>
            </a:r>
            <a:r>
              <a:rPr lang="pl-PL" b="1" dirty="0"/>
              <a:t>45% wszystkich pożarów</a:t>
            </a:r>
            <a:r>
              <a:rPr lang="pl-PL" dirty="0"/>
              <a:t> w Polsce (184 819). Prawie co drugi pożar, do którego doszło w naszym kraju w 2015 roku to pożar trawy</a:t>
            </a:r>
            <a:r>
              <a:rPr lang="pl-PL" dirty="0" smtClean="0"/>
              <a:t>.</a:t>
            </a:r>
          </a:p>
          <a:p>
            <a:pPr>
              <a:lnSpc>
                <a:spcPct val="150000"/>
              </a:lnSpc>
            </a:pPr>
            <a:endParaRPr lang="pl-PL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/>
              <a:t>Najwięcej pożarów traw odnotowano w marcu i kwietniu, łącznie </a:t>
            </a:r>
            <a:r>
              <a:rPr lang="pl-PL" b="1" dirty="0"/>
              <a:t>42 365</a:t>
            </a:r>
            <a:r>
              <a:rPr lang="pl-PL" dirty="0"/>
              <a:t>, co stanowiło </a:t>
            </a:r>
            <a:r>
              <a:rPr lang="pl-PL" b="1" dirty="0"/>
              <a:t>51%</a:t>
            </a:r>
            <a:r>
              <a:rPr lang="pl-PL" dirty="0"/>
              <a:t> wszystkich pożarów traw w 2015 </a:t>
            </a:r>
            <a:r>
              <a:rPr lang="pl-PL" dirty="0" smtClean="0"/>
              <a:t>roku</a:t>
            </a:r>
          </a:p>
          <a:p>
            <a:pPr>
              <a:lnSpc>
                <a:spcPct val="150000"/>
              </a:lnSpc>
            </a:pPr>
            <a:endParaRPr lang="pl-PL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/>
              <a:t>Średni czas trwania akcji gaśniczej pożaru trawy wynosił </a:t>
            </a:r>
            <a:r>
              <a:rPr lang="pl-PL" b="1" dirty="0"/>
              <a:t>67 minut</a:t>
            </a:r>
            <a:r>
              <a:rPr lang="pl-PL" dirty="0" smtClean="0"/>
              <a:t>.</a:t>
            </a:r>
          </a:p>
          <a:p>
            <a:pPr>
              <a:lnSpc>
                <a:spcPct val="150000"/>
              </a:lnSpc>
            </a:pPr>
            <a:endParaRPr lang="pl-PL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/>
              <a:t>Średnio co </a:t>
            </a:r>
            <a:r>
              <a:rPr lang="pl-PL" b="1" dirty="0"/>
              <a:t>6 minut</a:t>
            </a:r>
            <a:r>
              <a:rPr lang="pl-PL" dirty="0"/>
              <a:t> strażacy wyjeżdżali do akcji gaśniczych związanych z pożarami traw.</a:t>
            </a:r>
          </a:p>
        </p:txBody>
      </p:sp>
    </p:spTree>
    <p:extLst>
      <p:ext uri="{BB962C8B-B14F-4D97-AF65-F5344CB8AC3E}">
        <p14:creationId xmlns:p14="http://schemas.microsoft.com/office/powerpoint/2010/main" val="358704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44"/>
            <a:ext cx="5373759" cy="6858000"/>
          </a:xfrm>
          <a:prstGeom prst="rect">
            <a:avLst/>
          </a:prstGeom>
        </p:spPr>
      </p:pic>
      <p:pic>
        <p:nvPicPr>
          <p:cNvPr id="26" name="Obraz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1" y="14602"/>
            <a:ext cx="2771800" cy="656722"/>
          </a:xfrm>
          <a:prstGeom prst="rect">
            <a:avLst/>
          </a:prstGeom>
        </p:spPr>
      </p:pic>
      <p:pic>
        <p:nvPicPr>
          <p:cNvPr id="27" name="Obraz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998" y="25215"/>
            <a:ext cx="811497" cy="811497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591199" y="1628800"/>
            <a:ext cx="8280920" cy="2957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/>
              <a:t>Podczas akcji ratowniczych związanych z gaszeniem pożarów traw zużyto  </a:t>
            </a:r>
            <a:r>
              <a:rPr lang="pl-PL" b="1" dirty="0"/>
              <a:t>256 353 000 litrów wody</a:t>
            </a:r>
            <a:r>
              <a:rPr lang="pl-PL" dirty="0"/>
              <a:t> co odpowiada pojemności </a:t>
            </a:r>
            <a:r>
              <a:rPr lang="pl-PL" b="1" dirty="0"/>
              <a:t>68 basenów </a:t>
            </a:r>
            <a:r>
              <a:rPr lang="pl-PL" b="1" dirty="0" smtClean="0"/>
              <a:t>olimpijskich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/>
              <a:t>Spłonęło  </a:t>
            </a:r>
            <a:r>
              <a:rPr lang="pl-PL" b="1" dirty="0"/>
              <a:t>42 703</a:t>
            </a:r>
            <a:r>
              <a:rPr lang="pl-PL" dirty="0"/>
              <a:t> hektarów powierzchni, co odpowiada długości pasa około </a:t>
            </a:r>
            <a:r>
              <a:rPr lang="pl-PL" b="1" dirty="0"/>
              <a:t>427</a:t>
            </a:r>
            <a:r>
              <a:rPr lang="pl-PL" dirty="0"/>
              <a:t> kilometrów i </a:t>
            </a:r>
            <a:r>
              <a:rPr lang="pl-PL" b="1" dirty="0"/>
              <a:t>1</a:t>
            </a:r>
            <a:r>
              <a:rPr lang="pl-PL" dirty="0"/>
              <a:t> kilometra szerokości. </a:t>
            </a:r>
            <a:endParaRPr lang="pl-PL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/>
              <a:t>Szacowane straty w wyniku pożarów traw to </a:t>
            </a:r>
            <a:r>
              <a:rPr lang="pl-PL" b="1" dirty="0"/>
              <a:t>31 247 000 złotych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713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" y="0"/>
            <a:ext cx="5373759" cy="6858000"/>
          </a:xfrm>
          <a:prstGeom prst="rect">
            <a:avLst/>
          </a:prstGeom>
        </p:spPr>
      </p:pic>
      <p:pic>
        <p:nvPicPr>
          <p:cNvPr id="26" name="Obraz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1" y="14602"/>
            <a:ext cx="2771800" cy="656722"/>
          </a:xfrm>
          <a:prstGeom prst="rect">
            <a:avLst/>
          </a:prstGeom>
        </p:spPr>
      </p:pic>
      <p:pic>
        <p:nvPicPr>
          <p:cNvPr id="27" name="Obraz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998" y="25215"/>
            <a:ext cx="811497" cy="811497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323528" y="2136339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Liczba strażaków uczestniczących w gaszeniu pożarów traw (PSP i OSP) – </a:t>
            </a:r>
            <a:r>
              <a:rPr lang="pl-PL" b="1" dirty="0"/>
              <a:t>668 649</a:t>
            </a:r>
            <a:endParaRPr lang="pl-PL" dirty="0"/>
          </a:p>
          <a:p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Liczba </a:t>
            </a:r>
            <a:r>
              <a:rPr lang="pl-PL" dirty="0"/>
              <a:t>samochodów gaśniczych uczestniczących w gaszeniu pożarów traw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(</a:t>
            </a:r>
            <a:r>
              <a:rPr lang="pl-PL" dirty="0"/>
              <a:t>PSP i OSP) – </a:t>
            </a:r>
            <a:r>
              <a:rPr lang="pl-PL" b="1" dirty="0"/>
              <a:t>139 948</a:t>
            </a:r>
            <a:endParaRPr lang="pl-PL" dirty="0"/>
          </a:p>
          <a:p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Liczba </a:t>
            </a:r>
            <a:r>
              <a:rPr lang="pl-PL" dirty="0"/>
              <a:t>samolotów uczestniczących w gaszeniu pożarów traw – </a:t>
            </a:r>
            <a:r>
              <a:rPr lang="pl-PL" b="1" dirty="0"/>
              <a:t>167</a:t>
            </a:r>
            <a:endParaRPr lang="pl-PL" dirty="0"/>
          </a:p>
          <a:p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Zrzuty </a:t>
            </a:r>
            <a:r>
              <a:rPr lang="pl-PL" dirty="0"/>
              <a:t>wody z samolotów gaśniczych uczestniczących w gaszeniu pożarów traw - </a:t>
            </a:r>
            <a:r>
              <a:rPr lang="pl-PL" b="1" dirty="0"/>
              <a:t>664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963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373759" cy="685800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1" y="14602"/>
            <a:ext cx="2771800" cy="656722"/>
          </a:xfrm>
          <a:prstGeom prst="rect">
            <a:avLst/>
          </a:prstGeom>
        </p:spPr>
      </p:pic>
      <p:sp>
        <p:nvSpPr>
          <p:cNvPr id="7" name="pole tekstowe 1"/>
          <p:cNvSpPr txBox="1"/>
          <p:nvPr/>
        </p:nvSpPr>
        <p:spPr>
          <a:xfrm>
            <a:off x="34141" y="836712"/>
            <a:ext cx="9144000" cy="68404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800" b="1" dirty="0"/>
              <a:t>Pożary </a:t>
            </a:r>
            <a:r>
              <a:rPr lang="pl-PL" sz="1800" b="1" dirty="0" smtClean="0"/>
              <a:t>traw na terenie Polski</a:t>
            </a:r>
          </a:p>
          <a:p>
            <a:pPr algn="ctr"/>
            <a:r>
              <a:rPr lang="pl-PL" sz="1800" b="1" dirty="0" smtClean="0"/>
              <a:t> </a:t>
            </a:r>
            <a:r>
              <a:rPr lang="pl-PL" sz="1800" b="1" dirty="0"/>
              <a:t>w latach</a:t>
            </a:r>
            <a:r>
              <a:rPr lang="pl-PL" sz="1800" b="1" baseline="0" dirty="0"/>
              <a:t> 2011-2015</a:t>
            </a:r>
            <a:endParaRPr lang="pl-PL" sz="1800" b="1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998" y="25215"/>
            <a:ext cx="811497" cy="811497"/>
          </a:xfrm>
          <a:prstGeom prst="rect">
            <a:avLst/>
          </a:prstGeom>
        </p:spPr>
      </p:pic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9072507"/>
              </p:ext>
            </p:extLst>
          </p:nvPr>
        </p:nvGraphicFramePr>
        <p:xfrm>
          <a:off x="703019" y="1628800"/>
          <a:ext cx="7927727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3210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73759" cy="6858000"/>
          </a:xfrm>
          <a:prstGeom prst="rect">
            <a:avLst/>
          </a:prstGeom>
        </p:spPr>
      </p:pic>
      <p:sp>
        <p:nvSpPr>
          <p:cNvPr id="7" name="pole tekstowe 1"/>
          <p:cNvSpPr txBox="1"/>
          <p:nvPr/>
        </p:nvSpPr>
        <p:spPr>
          <a:xfrm>
            <a:off x="34141" y="980728"/>
            <a:ext cx="9144000" cy="68404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800" b="1" dirty="0" smtClean="0"/>
              <a:t>Pożary traw w poszczególnych miesiącach w 2015 roku</a:t>
            </a:r>
            <a:endParaRPr lang="pl-PL" sz="1800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-451" y="6297348"/>
            <a:ext cx="6660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W </a:t>
            </a:r>
            <a:r>
              <a:rPr lang="pl-PL" sz="1600" b="1" dirty="0" smtClean="0"/>
              <a:t>2015</a:t>
            </a:r>
            <a:r>
              <a:rPr lang="pl-PL" sz="1600" dirty="0" smtClean="0"/>
              <a:t> roku powstało </a:t>
            </a:r>
            <a:r>
              <a:rPr lang="pl-PL" sz="1600" b="1" dirty="0" smtClean="0">
                <a:solidFill>
                  <a:srgbClr val="FF0000"/>
                </a:solidFill>
              </a:rPr>
              <a:t>82 802 </a:t>
            </a:r>
            <a:r>
              <a:rPr lang="pl-PL" sz="1600" dirty="0" smtClean="0"/>
              <a:t>pożarów traw, </a:t>
            </a:r>
          </a:p>
          <a:p>
            <a:r>
              <a:rPr lang="pl-PL" sz="1600" dirty="0" smtClean="0"/>
              <a:t>spłonęły </a:t>
            </a:r>
            <a:r>
              <a:rPr lang="pl-PL" sz="1600" b="1" dirty="0" smtClean="0">
                <a:solidFill>
                  <a:srgbClr val="00B050"/>
                </a:solidFill>
              </a:rPr>
              <a:t>42 703 ha</a:t>
            </a:r>
            <a:r>
              <a:rPr lang="pl-PL" sz="1600" dirty="0" smtClean="0">
                <a:solidFill>
                  <a:srgbClr val="00B050"/>
                </a:solidFill>
              </a:rPr>
              <a:t> </a:t>
            </a:r>
            <a:r>
              <a:rPr lang="pl-PL" sz="1600" dirty="0" smtClean="0"/>
              <a:t>powierzchni traw </a:t>
            </a:r>
            <a:r>
              <a:rPr lang="pl-PL" sz="1600" dirty="0"/>
              <a:t>na łąkach i nieużytkach rolnych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1" y="14602"/>
            <a:ext cx="2771800" cy="656722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998" y="25215"/>
            <a:ext cx="811497" cy="811497"/>
          </a:xfrm>
          <a:prstGeom prst="rect">
            <a:avLst/>
          </a:prstGeom>
        </p:spPr>
      </p:pic>
      <p:graphicFrame>
        <p:nvGraphicFramePr>
          <p:cNvPr id="11" name="Wykres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2010997"/>
              </p:ext>
            </p:extLst>
          </p:nvPr>
        </p:nvGraphicFramePr>
        <p:xfrm>
          <a:off x="179511" y="1556792"/>
          <a:ext cx="8856984" cy="429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7262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373759" cy="6858000"/>
          </a:xfrm>
          <a:prstGeom prst="rect">
            <a:avLst/>
          </a:prstGeom>
        </p:spPr>
      </p:pic>
      <p:sp>
        <p:nvSpPr>
          <p:cNvPr id="7" name="pole tekstowe 1"/>
          <p:cNvSpPr txBox="1"/>
          <p:nvPr/>
        </p:nvSpPr>
        <p:spPr>
          <a:xfrm>
            <a:off x="34141" y="980728"/>
            <a:ext cx="9144000" cy="68404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800" b="1" dirty="0" smtClean="0"/>
              <a:t>Poszkodowani w pożarach traw na terenie Polski w </a:t>
            </a:r>
            <a:r>
              <a:rPr lang="pl-PL" sz="1800" b="1" baseline="0" dirty="0" smtClean="0"/>
              <a:t>2015 roku</a:t>
            </a:r>
            <a:endParaRPr lang="pl-PL" sz="1800" b="1" dirty="0"/>
          </a:p>
        </p:txBody>
      </p:sp>
      <p:sp>
        <p:nvSpPr>
          <p:cNvPr id="2" name="pole tekstowe 1"/>
          <p:cNvSpPr txBox="1"/>
          <p:nvPr/>
        </p:nvSpPr>
        <p:spPr>
          <a:xfrm>
            <a:off x="34141" y="6329983"/>
            <a:ext cx="6116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W </a:t>
            </a:r>
            <a:r>
              <a:rPr lang="pl-PL" sz="1200" b="1" dirty="0" smtClean="0"/>
              <a:t>2015</a:t>
            </a:r>
            <a:r>
              <a:rPr lang="pl-PL" sz="1200" dirty="0" smtClean="0"/>
              <a:t> roku w wyniku pożarów traw poszkodowanych zostało </a:t>
            </a:r>
            <a:r>
              <a:rPr lang="pl-PL" sz="1200" b="1" dirty="0" smtClean="0">
                <a:solidFill>
                  <a:schemeClr val="accent1"/>
                </a:solidFill>
              </a:rPr>
              <a:t>141 osób </a:t>
            </a:r>
            <a:r>
              <a:rPr lang="pl-PL" sz="1200" dirty="0" smtClean="0"/>
              <a:t>a </a:t>
            </a:r>
            <a:r>
              <a:rPr lang="pl-PL" sz="1200" b="1" dirty="0">
                <a:solidFill>
                  <a:srgbClr val="FF0000"/>
                </a:solidFill>
              </a:rPr>
              <a:t>7</a:t>
            </a:r>
            <a:r>
              <a:rPr lang="pl-PL" sz="1200" b="1" dirty="0" smtClean="0">
                <a:solidFill>
                  <a:srgbClr val="FF0000"/>
                </a:solidFill>
              </a:rPr>
              <a:t> osób </a:t>
            </a:r>
            <a:r>
              <a:rPr lang="pl-PL" sz="1200" dirty="0" smtClean="0"/>
              <a:t>straciło życie 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1" y="14602"/>
            <a:ext cx="2771800" cy="656722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998" y="25215"/>
            <a:ext cx="811497" cy="811497"/>
          </a:xfrm>
          <a:prstGeom prst="rect">
            <a:avLst/>
          </a:prstGeom>
        </p:spPr>
      </p:pic>
      <p:graphicFrame>
        <p:nvGraphicFramePr>
          <p:cNvPr id="11" name="Wykres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0960811"/>
              </p:ext>
            </p:extLst>
          </p:nvPr>
        </p:nvGraphicFramePr>
        <p:xfrm>
          <a:off x="323850" y="1247775"/>
          <a:ext cx="8496300" cy="436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3108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0" y="1"/>
            <a:ext cx="5373759" cy="6858000"/>
          </a:xfrm>
          <a:prstGeom prst="rect">
            <a:avLst/>
          </a:prstGeom>
        </p:spPr>
      </p:pic>
      <p:sp>
        <p:nvSpPr>
          <p:cNvPr id="7" name="pole tekstowe 1"/>
          <p:cNvSpPr txBox="1"/>
          <p:nvPr/>
        </p:nvSpPr>
        <p:spPr>
          <a:xfrm>
            <a:off x="34141" y="980728"/>
            <a:ext cx="9144000" cy="68404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800" b="1" dirty="0" smtClean="0"/>
              <a:t>Poszkodowani w pożarach traw na terenie Polski</a:t>
            </a:r>
          </a:p>
          <a:p>
            <a:pPr algn="ctr"/>
            <a:r>
              <a:rPr lang="pl-PL" sz="1800" b="1" dirty="0" smtClean="0"/>
              <a:t> </a:t>
            </a:r>
            <a:r>
              <a:rPr lang="pl-PL" sz="1800" b="1" dirty="0"/>
              <a:t>w latach</a:t>
            </a:r>
            <a:r>
              <a:rPr lang="pl-PL" sz="1800" b="1" baseline="0" dirty="0"/>
              <a:t> 2011-2015</a:t>
            </a:r>
            <a:endParaRPr lang="pl-PL" sz="1800" b="1" dirty="0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1" y="14602"/>
            <a:ext cx="2771800" cy="656722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998" y="25215"/>
            <a:ext cx="811497" cy="811497"/>
          </a:xfrm>
          <a:prstGeom prst="rect">
            <a:avLst/>
          </a:prstGeom>
        </p:spPr>
      </p:pic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1636158"/>
              </p:ext>
            </p:extLst>
          </p:nvPr>
        </p:nvGraphicFramePr>
        <p:xfrm>
          <a:off x="755576" y="1664773"/>
          <a:ext cx="7632848" cy="4500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5746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73759" cy="6858000"/>
          </a:xfrm>
          <a:prstGeom prst="rect">
            <a:avLst/>
          </a:prstGeom>
        </p:spPr>
      </p:pic>
      <p:sp>
        <p:nvSpPr>
          <p:cNvPr id="7" name="pole tekstowe 1"/>
          <p:cNvSpPr txBox="1"/>
          <p:nvPr/>
        </p:nvSpPr>
        <p:spPr>
          <a:xfrm>
            <a:off x="34141" y="980728"/>
            <a:ext cx="9144000" cy="68404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800" b="1" dirty="0" smtClean="0"/>
              <a:t>Pożary traw w poszczególnych województwach w 2015 roku</a:t>
            </a:r>
            <a:endParaRPr lang="pl-PL" sz="1800" b="1" dirty="0"/>
          </a:p>
        </p:txBody>
      </p:sp>
      <p:grpSp>
        <p:nvGrpSpPr>
          <p:cNvPr id="8" name="Grupa 7"/>
          <p:cNvGrpSpPr>
            <a:grpSpLocks/>
          </p:cNvGrpSpPr>
          <p:nvPr/>
        </p:nvGrpSpPr>
        <p:grpSpPr bwMode="auto">
          <a:xfrm>
            <a:off x="311979" y="5492750"/>
            <a:ext cx="2374900" cy="1141412"/>
            <a:chOff x="395536" y="5373216"/>
            <a:chExt cx="2376264" cy="1141095"/>
          </a:xfrm>
        </p:grpSpPr>
        <p:grpSp>
          <p:nvGrpSpPr>
            <p:cNvPr id="9" name="Grupa 20"/>
            <p:cNvGrpSpPr>
              <a:grpSpLocks/>
            </p:cNvGrpSpPr>
            <p:nvPr/>
          </p:nvGrpSpPr>
          <p:grpSpPr bwMode="auto">
            <a:xfrm>
              <a:off x="395536" y="5445224"/>
              <a:ext cx="144016" cy="1011742"/>
              <a:chOff x="395536" y="5373216"/>
              <a:chExt cx="144016" cy="1011742"/>
            </a:xfrm>
          </p:grpSpPr>
          <p:sp>
            <p:nvSpPr>
              <p:cNvPr id="15" name="Prostokąt 15"/>
              <p:cNvSpPr>
                <a:spLocks noChangeArrowheads="1"/>
              </p:cNvSpPr>
              <p:nvPr/>
            </p:nvSpPr>
            <p:spPr bwMode="auto">
              <a:xfrm>
                <a:off x="395536" y="5373216"/>
                <a:ext cx="144016" cy="147646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16" name="Prostokąt 16"/>
              <p:cNvSpPr>
                <a:spLocks noChangeArrowheads="1"/>
              </p:cNvSpPr>
              <p:nvPr/>
            </p:nvSpPr>
            <p:spPr bwMode="auto">
              <a:xfrm>
                <a:off x="395536" y="5949280"/>
                <a:ext cx="125168" cy="147646"/>
              </a:xfrm>
              <a:prstGeom prst="rect">
                <a:avLst/>
              </a:prstGeom>
              <a:solidFill>
                <a:srgbClr val="FFC0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pl-PL" altLang="pl-PL" sz="2400">
                  <a:solidFill>
                    <a:srgbClr val="FFC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Prostokąt 17"/>
              <p:cNvSpPr>
                <a:spLocks noChangeArrowheads="1"/>
              </p:cNvSpPr>
              <p:nvPr/>
            </p:nvSpPr>
            <p:spPr bwMode="auto">
              <a:xfrm>
                <a:off x="395536" y="6237312"/>
                <a:ext cx="125168" cy="147646"/>
              </a:xfrm>
              <a:prstGeom prst="rect">
                <a:avLst/>
              </a:prstGeom>
              <a:solidFill>
                <a:srgbClr val="FF33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18" name="Prostokąt 18"/>
              <p:cNvSpPr>
                <a:spLocks noChangeArrowheads="1"/>
              </p:cNvSpPr>
              <p:nvPr/>
            </p:nvSpPr>
            <p:spPr bwMode="auto">
              <a:xfrm>
                <a:off x="395536" y="5661248"/>
                <a:ext cx="125168" cy="147646"/>
              </a:xfrm>
              <a:prstGeom prst="rect">
                <a:avLst/>
              </a:prstGeom>
              <a:solidFill>
                <a:srgbClr val="00B05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pl-PL" altLang="pl-PL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0" name="Grupa 21"/>
            <p:cNvGrpSpPr>
              <a:grpSpLocks/>
            </p:cNvGrpSpPr>
            <p:nvPr/>
          </p:nvGrpSpPr>
          <p:grpSpPr bwMode="auto">
            <a:xfrm>
              <a:off x="539552" y="5373216"/>
              <a:ext cx="2232248" cy="1141095"/>
              <a:chOff x="539552" y="5301208"/>
              <a:chExt cx="2232248" cy="1141095"/>
            </a:xfrm>
          </p:grpSpPr>
          <p:sp>
            <p:nvSpPr>
              <p:cNvPr id="11" name="pole tekstowe 10"/>
              <p:cNvSpPr txBox="1"/>
              <p:nvPr/>
            </p:nvSpPr>
            <p:spPr>
              <a:xfrm>
                <a:off x="540082" y="5301208"/>
                <a:ext cx="2231718" cy="27773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pl-PL" sz="1200" b="1" dirty="0">
                    <a:latin typeface="+mn-lt"/>
                  </a:rPr>
                  <a:t>Poniżej 50% średniej</a:t>
                </a:r>
              </a:p>
            </p:txBody>
          </p:sp>
          <p:sp>
            <p:nvSpPr>
              <p:cNvPr id="12" name="pole tekstowe 11"/>
              <p:cNvSpPr txBox="1"/>
              <p:nvPr/>
            </p:nvSpPr>
            <p:spPr>
              <a:xfrm>
                <a:off x="540082" y="5588465"/>
                <a:ext cx="2231718" cy="27773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pl-PL" sz="1200" b="1" dirty="0">
                    <a:latin typeface="+mn-lt"/>
                  </a:rPr>
                  <a:t>Poniżej średniej</a:t>
                </a:r>
              </a:p>
            </p:txBody>
          </p:sp>
          <p:sp>
            <p:nvSpPr>
              <p:cNvPr id="13" name="pole tekstowe 12"/>
              <p:cNvSpPr txBox="1"/>
              <p:nvPr/>
            </p:nvSpPr>
            <p:spPr>
              <a:xfrm>
                <a:off x="540082" y="5877310"/>
                <a:ext cx="2231718" cy="27773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pl-PL" sz="1200" b="1" dirty="0">
                    <a:latin typeface="+mn-lt"/>
                  </a:rPr>
                  <a:t>Powyżej średniej</a:t>
                </a:r>
              </a:p>
            </p:txBody>
          </p:sp>
          <p:sp>
            <p:nvSpPr>
              <p:cNvPr id="14" name="pole tekstowe 13"/>
              <p:cNvSpPr txBox="1"/>
              <p:nvPr/>
            </p:nvSpPr>
            <p:spPr>
              <a:xfrm>
                <a:off x="540082" y="6164568"/>
                <a:ext cx="2231718" cy="27773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pl-PL" sz="1200" b="1" dirty="0">
                    <a:latin typeface="+mn-lt"/>
                  </a:rPr>
                  <a:t>Powyżej </a:t>
                </a:r>
                <a:r>
                  <a:rPr lang="pl-PL" sz="1200" b="1" dirty="0" smtClean="0">
                    <a:latin typeface="+mn-lt"/>
                  </a:rPr>
                  <a:t>150</a:t>
                </a:r>
                <a:r>
                  <a:rPr lang="pl-PL" sz="1200" b="1" dirty="0">
                    <a:latin typeface="+mn-lt"/>
                  </a:rPr>
                  <a:t>% średniej</a:t>
                </a:r>
              </a:p>
            </p:txBody>
          </p:sp>
        </p:grpSp>
      </p:grpSp>
      <p:sp>
        <p:nvSpPr>
          <p:cNvPr id="19" name="Prostokąt 18"/>
          <p:cNvSpPr/>
          <p:nvPr/>
        </p:nvSpPr>
        <p:spPr>
          <a:xfrm>
            <a:off x="3131840" y="5440861"/>
            <a:ext cx="25167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dirty="0" smtClean="0"/>
              <a:t>Średnio </a:t>
            </a:r>
            <a:r>
              <a:rPr lang="pl-PL" sz="1200" b="1" dirty="0" smtClean="0"/>
              <a:t>5175 </a:t>
            </a:r>
            <a:r>
              <a:rPr lang="pl-PL" sz="1200" dirty="0" smtClean="0"/>
              <a:t>pożarów/województwo</a:t>
            </a:r>
            <a:endParaRPr lang="pl-PL" sz="1200" dirty="0"/>
          </a:p>
        </p:txBody>
      </p:sp>
      <p:pic>
        <p:nvPicPr>
          <p:cNvPr id="20" name="Obraz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1" y="14602"/>
            <a:ext cx="2771800" cy="656722"/>
          </a:xfrm>
          <a:prstGeom prst="rect">
            <a:avLst/>
          </a:prstGeom>
        </p:spPr>
      </p:pic>
      <p:pic>
        <p:nvPicPr>
          <p:cNvPr id="21" name="Obraz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998" y="25215"/>
            <a:ext cx="811497" cy="811497"/>
          </a:xfrm>
          <a:prstGeom prst="rect">
            <a:avLst/>
          </a:prstGeom>
        </p:spPr>
      </p:pic>
      <p:graphicFrame>
        <p:nvGraphicFramePr>
          <p:cNvPr id="22" name="Wykres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9435984"/>
              </p:ext>
            </p:extLst>
          </p:nvPr>
        </p:nvGraphicFramePr>
        <p:xfrm>
          <a:off x="374527" y="1322750"/>
          <a:ext cx="8364476" cy="4050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3" name="pole tekstowe 22"/>
          <p:cNvSpPr txBox="1"/>
          <p:nvPr/>
        </p:nvSpPr>
        <p:spPr>
          <a:xfrm>
            <a:off x="2195736" y="6253662"/>
            <a:ext cx="6660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W </a:t>
            </a:r>
            <a:r>
              <a:rPr lang="pl-PL" sz="1600" b="1" dirty="0" smtClean="0"/>
              <a:t>2015</a:t>
            </a:r>
            <a:r>
              <a:rPr lang="pl-PL" sz="1600" dirty="0" smtClean="0"/>
              <a:t> roku powstało </a:t>
            </a:r>
            <a:r>
              <a:rPr lang="pl-PL" sz="1600" b="1" dirty="0" smtClean="0">
                <a:solidFill>
                  <a:srgbClr val="FF0000"/>
                </a:solidFill>
              </a:rPr>
              <a:t>82 802 </a:t>
            </a:r>
            <a:r>
              <a:rPr lang="pl-PL" sz="1600" dirty="0" smtClean="0"/>
              <a:t>pożarów traw, </a:t>
            </a:r>
          </a:p>
          <a:p>
            <a:r>
              <a:rPr lang="pl-PL" sz="1600" dirty="0" smtClean="0"/>
              <a:t>spłonęły </a:t>
            </a:r>
            <a:r>
              <a:rPr lang="pl-PL" sz="1600" b="1" dirty="0" smtClean="0">
                <a:solidFill>
                  <a:srgbClr val="00B050"/>
                </a:solidFill>
              </a:rPr>
              <a:t>42 703 ha</a:t>
            </a:r>
            <a:r>
              <a:rPr lang="pl-PL" sz="1600" dirty="0" smtClean="0">
                <a:solidFill>
                  <a:srgbClr val="00B050"/>
                </a:solidFill>
              </a:rPr>
              <a:t> </a:t>
            </a:r>
            <a:r>
              <a:rPr lang="pl-PL" sz="1600" dirty="0" smtClean="0"/>
              <a:t>powierzchni traw </a:t>
            </a:r>
            <a:r>
              <a:rPr lang="pl-PL" sz="1600" dirty="0"/>
              <a:t>na łąkach i nieużytkach rolnych</a:t>
            </a:r>
          </a:p>
        </p:txBody>
      </p:sp>
    </p:spTree>
    <p:extLst>
      <p:ext uri="{BB962C8B-B14F-4D97-AF65-F5344CB8AC3E}">
        <p14:creationId xmlns:p14="http://schemas.microsoft.com/office/powerpoint/2010/main" val="289822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73759" cy="6858000"/>
          </a:xfrm>
          <a:prstGeom prst="rect">
            <a:avLst/>
          </a:prstGeom>
        </p:spPr>
      </p:pic>
      <p:sp>
        <p:nvSpPr>
          <p:cNvPr id="5" name="pole tekstowe 1"/>
          <p:cNvSpPr txBox="1"/>
          <p:nvPr/>
        </p:nvSpPr>
        <p:spPr>
          <a:xfrm>
            <a:off x="34141" y="980728"/>
            <a:ext cx="9144000" cy="68404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800" b="1" dirty="0" smtClean="0"/>
              <a:t>Pożary traw w poszczególnych województwach w 2015 roku</a:t>
            </a:r>
            <a:endParaRPr lang="pl-PL" sz="1800" b="1" dirty="0"/>
          </a:p>
        </p:txBody>
      </p:sp>
      <p:pic>
        <p:nvPicPr>
          <p:cNvPr id="1026" name="Picture 2" descr="C:\Users\kkierzkowski\Desktop\Trawy\statystyka trawy 2015\Mapy trawy ilosciowo\Mapa_Trawy_ilosciowo_2015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332" y="1556611"/>
            <a:ext cx="4071868" cy="3936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upa 7"/>
          <p:cNvGrpSpPr>
            <a:grpSpLocks/>
          </p:cNvGrpSpPr>
          <p:nvPr/>
        </p:nvGrpSpPr>
        <p:grpSpPr bwMode="auto">
          <a:xfrm>
            <a:off x="311979" y="5492750"/>
            <a:ext cx="2374900" cy="1141412"/>
            <a:chOff x="395536" y="5373216"/>
            <a:chExt cx="2376264" cy="1141095"/>
          </a:xfrm>
        </p:grpSpPr>
        <p:grpSp>
          <p:nvGrpSpPr>
            <p:cNvPr id="8" name="Grupa 20"/>
            <p:cNvGrpSpPr>
              <a:grpSpLocks/>
            </p:cNvGrpSpPr>
            <p:nvPr/>
          </p:nvGrpSpPr>
          <p:grpSpPr bwMode="auto">
            <a:xfrm>
              <a:off x="395536" y="5445224"/>
              <a:ext cx="144016" cy="1011742"/>
              <a:chOff x="395536" y="5373216"/>
              <a:chExt cx="144016" cy="1011742"/>
            </a:xfrm>
          </p:grpSpPr>
          <p:sp>
            <p:nvSpPr>
              <p:cNvPr id="14" name="Prostokąt 15"/>
              <p:cNvSpPr>
                <a:spLocks noChangeArrowheads="1"/>
              </p:cNvSpPr>
              <p:nvPr/>
            </p:nvSpPr>
            <p:spPr bwMode="auto">
              <a:xfrm>
                <a:off x="395536" y="5373216"/>
                <a:ext cx="144016" cy="147646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15" name="Prostokąt 16"/>
              <p:cNvSpPr>
                <a:spLocks noChangeArrowheads="1"/>
              </p:cNvSpPr>
              <p:nvPr/>
            </p:nvSpPr>
            <p:spPr bwMode="auto">
              <a:xfrm>
                <a:off x="395536" y="5949280"/>
                <a:ext cx="125168" cy="147646"/>
              </a:xfrm>
              <a:prstGeom prst="rect">
                <a:avLst/>
              </a:prstGeom>
              <a:solidFill>
                <a:srgbClr val="FFC0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pl-PL" altLang="pl-PL" sz="2400">
                  <a:solidFill>
                    <a:srgbClr val="FFC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Prostokąt 17"/>
              <p:cNvSpPr>
                <a:spLocks noChangeArrowheads="1"/>
              </p:cNvSpPr>
              <p:nvPr/>
            </p:nvSpPr>
            <p:spPr bwMode="auto">
              <a:xfrm>
                <a:off x="395536" y="6237312"/>
                <a:ext cx="125168" cy="147646"/>
              </a:xfrm>
              <a:prstGeom prst="rect">
                <a:avLst/>
              </a:prstGeom>
              <a:solidFill>
                <a:srgbClr val="FF33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17" name="Prostokąt 18"/>
              <p:cNvSpPr>
                <a:spLocks noChangeArrowheads="1"/>
              </p:cNvSpPr>
              <p:nvPr/>
            </p:nvSpPr>
            <p:spPr bwMode="auto">
              <a:xfrm>
                <a:off x="395536" y="5661248"/>
                <a:ext cx="125168" cy="147646"/>
              </a:xfrm>
              <a:prstGeom prst="rect">
                <a:avLst/>
              </a:prstGeom>
              <a:solidFill>
                <a:srgbClr val="00B05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pl-PL" altLang="pl-PL" sz="2400">
                  <a:latin typeface="Times New Roman" pitchFamily="18" charset="0"/>
                </a:endParaRPr>
              </a:p>
            </p:txBody>
          </p:sp>
        </p:grpSp>
        <p:grpSp>
          <p:nvGrpSpPr>
            <p:cNvPr id="9" name="Grupa 21"/>
            <p:cNvGrpSpPr>
              <a:grpSpLocks/>
            </p:cNvGrpSpPr>
            <p:nvPr/>
          </p:nvGrpSpPr>
          <p:grpSpPr bwMode="auto">
            <a:xfrm>
              <a:off x="539552" y="5373216"/>
              <a:ext cx="2232248" cy="1141095"/>
              <a:chOff x="539552" y="5301208"/>
              <a:chExt cx="2232248" cy="1141095"/>
            </a:xfrm>
          </p:grpSpPr>
          <p:sp>
            <p:nvSpPr>
              <p:cNvPr id="10" name="pole tekstowe 9"/>
              <p:cNvSpPr txBox="1"/>
              <p:nvPr/>
            </p:nvSpPr>
            <p:spPr>
              <a:xfrm>
                <a:off x="540082" y="5301208"/>
                <a:ext cx="2231718" cy="27773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pl-PL" sz="1200" b="1" dirty="0">
                    <a:latin typeface="+mn-lt"/>
                  </a:rPr>
                  <a:t>Poniżej 50% średniej</a:t>
                </a:r>
              </a:p>
            </p:txBody>
          </p:sp>
          <p:sp>
            <p:nvSpPr>
              <p:cNvPr id="11" name="pole tekstowe 10"/>
              <p:cNvSpPr txBox="1"/>
              <p:nvPr/>
            </p:nvSpPr>
            <p:spPr>
              <a:xfrm>
                <a:off x="540082" y="5588465"/>
                <a:ext cx="2231718" cy="27773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pl-PL" sz="1200" b="1" dirty="0">
                    <a:latin typeface="+mn-lt"/>
                  </a:rPr>
                  <a:t>Poniżej średniej</a:t>
                </a:r>
              </a:p>
            </p:txBody>
          </p:sp>
          <p:sp>
            <p:nvSpPr>
              <p:cNvPr id="12" name="pole tekstowe 11"/>
              <p:cNvSpPr txBox="1"/>
              <p:nvPr/>
            </p:nvSpPr>
            <p:spPr>
              <a:xfrm>
                <a:off x="540082" y="5877310"/>
                <a:ext cx="2231718" cy="27773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pl-PL" sz="1200" b="1" dirty="0">
                    <a:latin typeface="+mn-lt"/>
                  </a:rPr>
                  <a:t>Powyżej średniej</a:t>
                </a:r>
              </a:p>
            </p:txBody>
          </p:sp>
          <p:sp>
            <p:nvSpPr>
              <p:cNvPr id="13" name="pole tekstowe 12"/>
              <p:cNvSpPr txBox="1"/>
              <p:nvPr/>
            </p:nvSpPr>
            <p:spPr>
              <a:xfrm>
                <a:off x="540082" y="6164568"/>
                <a:ext cx="2231718" cy="27773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pl-PL" sz="1200" b="1" dirty="0">
                    <a:latin typeface="+mn-lt"/>
                  </a:rPr>
                  <a:t>Powyżej </a:t>
                </a:r>
                <a:r>
                  <a:rPr lang="pl-PL" sz="1200" b="1" dirty="0" smtClean="0">
                    <a:latin typeface="+mn-lt"/>
                  </a:rPr>
                  <a:t>150</a:t>
                </a:r>
                <a:r>
                  <a:rPr lang="pl-PL" sz="1200" b="1" dirty="0">
                    <a:latin typeface="+mn-lt"/>
                  </a:rPr>
                  <a:t>% średniej</a:t>
                </a:r>
              </a:p>
            </p:txBody>
          </p:sp>
        </p:grpSp>
      </p:grpSp>
      <p:sp>
        <p:nvSpPr>
          <p:cNvPr id="2" name="Prostokąt 1"/>
          <p:cNvSpPr/>
          <p:nvPr/>
        </p:nvSpPr>
        <p:spPr>
          <a:xfrm>
            <a:off x="274446" y="5215750"/>
            <a:ext cx="25167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dirty="0" smtClean="0"/>
              <a:t>Średnio </a:t>
            </a:r>
            <a:r>
              <a:rPr lang="pl-PL" sz="1200" b="1" dirty="0" smtClean="0"/>
              <a:t>5175 </a:t>
            </a:r>
            <a:r>
              <a:rPr lang="pl-PL" sz="1200" dirty="0" smtClean="0"/>
              <a:t>pożarów/województwo</a:t>
            </a:r>
            <a:endParaRPr lang="pl-PL" sz="1200" dirty="0"/>
          </a:p>
        </p:txBody>
      </p:sp>
      <p:pic>
        <p:nvPicPr>
          <p:cNvPr id="20" name="Obraz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1" y="14602"/>
            <a:ext cx="2771800" cy="656722"/>
          </a:xfrm>
          <a:prstGeom prst="rect">
            <a:avLst/>
          </a:prstGeom>
        </p:spPr>
      </p:pic>
      <p:pic>
        <p:nvPicPr>
          <p:cNvPr id="21" name="Obraz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998" y="25215"/>
            <a:ext cx="811497" cy="811497"/>
          </a:xfrm>
          <a:prstGeom prst="rect">
            <a:avLst/>
          </a:prstGeom>
        </p:spPr>
      </p:pic>
      <p:sp>
        <p:nvSpPr>
          <p:cNvPr id="22" name="pole tekstowe 21"/>
          <p:cNvSpPr txBox="1"/>
          <p:nvPr/>
        </p:nvSpPr>
        <p:spPr>
          <a:xfrm>
            <a:off x="2281404" y="6214845"/>
            <a:ext cx="6660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W </a:t>
            </a:r>
            <a:r>
              <a:rPr lang="pl-PL" sz="1600" b="1" dirty="0" smtClean="0"/>
              <a:t>2015</a:t>
            </a:r>
            <a:r>
              <a:rPr lang="pl-PL" sz="1600" dirty="0" smtClean="0"/>
              <a:t> roku powstało </a:t>
            </a:r>
            <a:r>
              <a:rPr lang="pl-PL" sz="1600" b="1" dirty="0" smtClean="0">
                <a:solidFill>
                  <a:srgbClr val="FF0000"/>
                </a:solidFill>
              </a:rPr>
              <a:t>82 802 </a:t>
            </a:r>
            <a:r>
              <a:rPr lang="pl-PL" sz="1600" dirty="0" smtClean="0"/>
              <a:t>pożarów traw, </a:t>
            </a:r>
          </a:p>
          <a:p>
            <a:r>
              <a:rPr lang="pl-PL" sz="1600" dirty="0" smtClean="0"/>
              <a:t>spłonęły </a:t>
            </a:r>
            <a:r>
              <a:rPr lang="pl-PL" sz="1600" b="1" dirty="0" smtClean="0">
                <a:solidFill>
                  <a:srgbClr val="00B050"/>
                </a:solidFill>
              </a:rPr>
              <a:t>42 703 ha</a:t>
            </a:r>
            <a:r>
              <a:rPr lang="pl-PL" sz="1600" dirty="0" smtClean="0">
                <a:solidFill>
                  <a:srgbClr val="00B050"/>
                </a:solidFill>
              </a:rPr>
              <a:t> </a:t>
            </a:r>
            <a:r>
              <a:rPr lang="pl-PL" sz="1600" dirty="0" smtClean="0"/>
              <a:t>powierzchni traw </a:t>
            </a:r>
            <a:r>
              <a:rPr lang="pl-PL" sz="1600" dirty="0"/>
              <a:t>na łąkach i nieużytkach rolnych</a:t>
            </a:r>
          </a:p>
        </p:txBody>
      </p:sp>
    </p:spTree>
    <p:extLst>
      <p:ext uri="{BB962C8B-B14F-4D97-AF65-F5344CB8AC3E}">
        <p14:creationId xmlns:p14="http://schemas.microsoft.com/office/powerpoint/2010/main" val="295835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" y="0"/>
            <a:ext cx="5373759" cy="6858000"/>
          </a:xfrm>
          <a:prstGeom prst="rect">
            <a:avLst/>
          </a:prstGeom>
        </p:spPr>
      </p:pic>
      <p:grpSp>
        <p:nvGrpSpPr>
          <p:cNvPr id="5" name="Grupa 7"/>
          <p:cNvGrpSpPr>
            <a:grpSpLocks/>
          </p:cNvGrpSpPr>
          <p:nvPr/>
        </p:nvGrpSpPr>
        <p:grpSpPr bwMode="auto">
          <a:xfrm>
            <a:off x="311979" y="5492750"/>
            <a:ext cx="2374900" cy="1141412"/>
            <a:chOff x="395536" y="5373216"/>
            <a:chExt cx="2376264" cy="1141095"/>
          </a:xfrm>
        </p:grpSpPr>
        <p:grpSp>
          <p:nvGrpSpPr>
            <p:cNvPr id="7" name="Grupa 20"/>
            <p:cNvGrpSpPr>
              <a:grpSpLocks/>
            </p:cNvGrpSpPr>
            <p:nvPr/>
          </p:nvGrpSpPr>
          <p:grpSpPr bwMode="auto">
            <a:xfrm>
              <a:off x="395536" y="5445224"/>
              <a:ext cx="144016" cy="1011742"/>
              <a:chOff x="395536" y="5373216"/>
              <a:chExt cx="144016" cy="1011742"/>
            </a:xfrm>
          </p:grpSpPr>
          <p:sp>
            <p:nvSpPr>
              <p:cNvPr id="13" name="Prostokąt 15"/>
              <p:cNvSpPr>
                <a:spLocks noChangeArrowheads="1"/>
              </p:cNvSpPr>
              <p:nvPr/>
            </p:nvSpPr>
            <p:spPr bwMode="auto">
              <a:xfrm>
                <a:off x="395536" y="5373216"/>
                <a:ext cx="144016" cy="147646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14" name="Prostokąt 16"/>
              <p:cNvSpPr>
                <a:spLocks noChangeArrowheads="1"/>
              </p:cNvSpPr>
              <p:nvPr/>
            </p:nvSpPr>
            <p:spPr bwMode="auto">
              <a:xfrm>
                <a:off x="395536" y="5949280"/>
                <a:ext cx="125168" cy="147646"/>
              </a:xfrm>
              <a:prstGeom prst="rect">
                <a:avLst/>
              </a:prstGeom>
              <a:solidFill>
                <a:srgbClr val="FFC0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pl-PL" altLang="pl-PL" sz="2400">
                  <a:solidFill>
                    <a:srgbClr val="FFC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Prostokąt 17"/>
              <p:cNvSpPr>
                <a:spLocks noChangeArrowheads="1"/>
              </p:cNvSpPr>
              <p:nvPr/>
            </p:nvSpPr>
            <p:spPr bwMode="auto">
              <a:xfrm>
                <a:off x="395536" y="6237312"/>
                <a:ext cx="125168" cy="147646"/>
              </a:xfrm>
              <a:prstGeom prst="rect">
                <a:avLst/>
              </a:prstGeom>
              <a:solidFill>
                <a:srgbClr val="FF33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16" name="Prostokąt 18"/>
              <p:cNvSpPr>
                <a:spLocks noChangeArrowheads="1"/>
              </p:cNvSpPr>
              <p:nvPr/>
            </p:nvSpPr>
            <p:spPr bwMode="auto">
              <a:xfrm>
                <a:off x="395536" y="5661248"/>
                <a:ext cx="125168" cy="147646"/>
              </a:xfrm>
              <a:prstGeom prst="rect">
                <a:avLst/>
              </a:prstGeom>
              <a:solidFill>
                <a:srgbClr val="00B05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pl-PL" altLang="pl-PL" sz="2400">
                  <a:latin typeface="Times New Roman" pitchFamily="18" charset="0"/>
                </a:endParaRPr>
              </a:p>
            </p:txBody>
          </p:sp>
        </p:grpSp>
        <p:grpSp>
          <p:nvGrpSpPr>
            <p:cNvPr id="8" name="Grupa 21"/>
            <p:cNvGrpSpPr>
              <a:grpSpLocks/>
            </p:cNvGrpSpPr>
            <p:nvPr/>
          </p:nvGrpSpPr>
          <p:grpSpPr bwMode="auto">
            <a:xfrm>
              <a:off x="539552" y="5373216"/>
              <a:ext cx="2232248" cy="1141095"/>
              <a:chOff x="539552" y="5301208"/>
              <a:chExt cx="2232248" cy="1141095"/>
            </a:xfrm>
          </p:grpSpPr>
          <p:sp>
            <p:nvSpPr>
              <p:cNvPr id="9" name="pole tekstowe 8"/>
              <p:cNvSpPr txBox="1"/>
              <p:nvPr/>
            </p:nvSpPr>
            <p:spPr>
              <a:xfrm>
                <a:off x="540082" y="5301208"/>
                <a:ext cx="2231718" cy="27773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pl-PL" sz="1200" b="1" dirty="0">
                    <a:latin typeface="+mn-lt"/>
                  </a:rPr>
                  <a:t>Poniżej 50% średniej</a:t>
                </a:r>
              </a:p>
            </p:txBody>
          </p:sp>
          <p:sp>
            <p:nvSpPr>
              <p:cNvPr id="10" name="pole tekstowe 9"/>
              <p:cNvSpPr txBox="1"/>
              <p:nvPr/>
            </p:nvSpPr>
            <p:spPr>
              <a:xfrm>
                <a:off x="540082" y="5588465"/>
                <a:ext cx="2231718" cy="27773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pl-PL" sz="1200" b="1" dirty="0">
                    <a:latin typeface="+mn-lt"/>
                  </a:rPr>
                  <a:t>Poniżej średniej</a:t>
                </a:r>
              </a:p>
            </p:txBody>
          </p:sp>
          <p:sp>
            <p:nvSpPr>
              <p:cNvPr id="11" name="pole tekstowe 10"/>
              <p:cNvSpPr txBox="1"/>
              <p:nvPr/>
            </p:nvSpPr>
            <p:spPr>
              <a:xfrm>
                <a:off x="540082" y="5877310"/>
                <a:ext cx="2231718" cy="27773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pl-PL" sz="1200" b="1" dirty="0">
                    <a:latin typeface="+mn-lt"/>
                  </a:rPr>
                  <a:t>Powyżej średniej</a:t>
                </a:r>
              </a:p>
            </p:txBody>
          </p:sp>
          <p:sp>
            <p:nvSpPr>
              <p:cNvPr id="12" name="pole tekstowe 11"/>
              <p:cNvSpPr txBox="1"/>
              <p:nvPr/>
            </p:nvSpPr>
            <p:spPr>
              <a:xfrm>
                <a:off x="540082" y="6164568"/>
                <a:ext cx="2231718" cy="27773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pl-PL" sz="1200" b="1" dirty="0">
                    <a:latin typeface="+mn-lt"/>
                  </a:rPr>
                  <a:t>Powyżej </a:t>
                </a:r>
                <a:r>
                  <a:rPr lang="pl-PL" sz="1200" b="1" dirty="0" smtClean="0">
                    <a:latin typeface="+mn-lt"/>
                  </a:rPr>
                  <a:t>150</a:t>
                </a:r>
                <a:r>
                  <a:rPr lang="pl-PL" sz="1200" b="1" dirty="0">
                    <a:latin typeface="+mn-lt"/>
                  </a:rPr>
                  <a:t>% średniej</a:t>
                </a:r>
              </a:p>
            </p:txBody>
          </p:sp>
        </p:grpSp>
      </p:grpSp>
      <p:sp>
        <p:nvSpPr>
          <p:cNvPr id="18" name="pole tekstowe 1"/>
          <p:cNvSpPr txBox="1"/>
          <p:nvPr/>
        </p:nvSpPr>
        <p:spPr>
          <a:xfrm>
            <a:off x="0" y="836712"/>
            <a:ext cx="9144000" cy="68404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800" b="1" dirty="0" smtClean="0"/>
              <a:t>Pożary traw w poszczególnych województwach w latach 2012 - 2014</a:t>
            </a:r>
            <a:endParaRPr lang="pl-PL" sz="1800" b="1" dirty="0"/>
          </a:p>
        </p:txBody>
      </p:sp>
      <p:sp>
        <p:nvSpPr>
          <p:cNvPr id="19" name="pole tekstowe 1"/>
          <p:cNvSpPr txBox="1"/>
          <p:nvPr/>
        </p:nvSpPr>
        <p:spPr>
          <a:xfrm>
            <a:off x="-46856" y="1322751"/>
            <a:ext cx="9144000" cy="34202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88900" algn="ctr"/>
            <a:r>
              <a:rPr lang="pl-PL" sz="1800" b="1" dirty="0" smtClean="0"/>
              <a:t>2012 rok</a:t>
            </a:r>
            <a:r>
              <a:rPr lang="pl-PL" sz="1600" b="1" dirty="0" smtClean="0"/>
              <a:t>                                                 </a:t>
            </a:r>
            <a:r>
              <a:rPr lang="pl-PL" sz="1800" b="1" dirty="0" smtClean="0"/>
              <a:t>2013 rok</a:t>
            </a:r>
            <a:r>
              <a:rPr lang="pl-PL" sz="1600" b="1" dirty="0" smtClean="0"/>
              <a:t>                                                </a:t>
            </a:r>
            <a:r>
              <a:rPr lang="pl-PL" sz="1800" b="1" dirty="0" smtClean="0"/>
              <a:t>2014 rok </a:t>
            </a:r>
            <a:endParaRPr lang="pl-PL" sz="1800" b="1" dirty="0"/>
          </a:p>
        </p:txBody>
      </p:sp>
      <p:pic>
        <p:nvPicPr>
          <p:cNvPr id="2050" name="Picture 2" descr="C:\Users\kkierzkowski\Desktop\Trawy\statystyka trawy 2015\Mapy trawy ilosciowo\Mapa_Trawy_ilosciowo_2013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862624"/>
            <a:ext cx="2839054" cy="2744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kkierzkowski\Desktop\Trawy\statystyka trawy 2015\Mapy trawy ilosciowo\Mapa_Trawy_ilosciowo_2014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763" y="1916832"/>
            <a:ext cx="2782978" cy="269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kkierzkowski\Desktop\Trawy\statystyka trawy 2015\Mapy trawy ilosciowo\Mapa_Trawy_ilosciowo_2012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73073"/>
            <a:ext cx="2830394" cy="273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Prostokąt 20"/>
          <p:cNvSpPr/>
          <p:nvPr/>
        </p:nvSpPr>
        <p:spPr>
          <a:xfrm>
            <a:off x="400646" y="4931929"/>
            <a:ext cx="243368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 smtClean="0"/>
              <a:t>W </a:t>
            </a:r>
            <a:r>
              <a:rPr lang="pl-PL" sz="1100" b="1" dirty="0" smtClean="0"/>
              <a:t>2012</a:t>
            </a:r>
            <a:r>
              <a:rPr lang="pl-PL" sz="1100" dirty="0" smtClean="0"/>
              <a:t> roku powstało </a:t>
            </a:r>
            <a:r>
              <a:rPr lang="pl-PL" sz="1100" b="1" dirty="0" smtClean="0">
                <a:solidFill>
                  <a:srgbClr val="FF0000"/>
                </a:solidFill>
              </a:rPr>
              <a:t>84820  </a:t>
            </a:r>
            <a:r>
              <a:rPr lang="pl-PL" sz="1100" dirty="0" smtClean="0"/>
              <a:t>pożarów</a:t>
            </a:r>
          </a:p>
          <a:p>
            <a:r>
              <a:rPr lang="pl-PL" sz="1100" dirty="0" smtClean="0"/>
              <a:t>Średnio </a:t>
            </a:r>
            <a:r>
              <a:rPr lang="pl-PL" sz="1100" b="1" dirty="0" smtClean="0"/>
              <a:t>5301 </a:t>
            </a:r>
            <a:r>
              <a:rPr lang="pl-PL" sz="1100" dirty="0" smtClean="0"/>
              <a:t>pożarów/województwo</a:t>
            </a:r>
            <a:endParaRPr lang="pl-PL" sz="1100" dirty="0"/>
          </a:p>
        </p:txBody>
      </p:sp>
      <p:sp>
        <p:nvSpPr>
          <p:cNvPr id="22" name="Prostokąt 21"/>
          <p:cNvSpPr/>
          <p:nvPr/>
        </p:nvSpPr>
        <p:spPr>
          <a:xfrm>
            <a:off x="6663464" y="4931928"/>
            <a:ext cx="243368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/>
              <a:t>W </a:t>
            </a:r>
            <a:r>
              <a:rPr lang="pl-PL" sz="1100" b="1" dirty="0" smtClean="0"/>
              <a:t>2014</a:t>
            </a:r>
            <a:r>
              <a:rPr lang="pl-PL" sz="1100" dirty="0" smtClean="0"/>
              <a:t> </a:t>
            </a:r>
            <a:r>
              <a:rPr lang="pl-PL" sz="1100" dirty="0"/>
              <a:t>roku powstało </a:t>
            </a:r>
            <a:r>
              <a:rPr lang="pl-PL" sz="1100" b="1" dirty="0" smtClean="0">
                <a:solidFill>
                  <a:srgbClr val="FF0000"/>
                </a:solidFill>
              </a:rPr>
              <a:t>57510 </a:t>
            </a:r>
            <a:r>
              <a:rPr lang="pl-PL" sz="1100" dirty="0"/>
              <a:t>pożarów</a:t>
            </a:r>
          </a:p>
          <a:p>
            <a:r>
              <a:rPr lang="pl-PL" sz="1100" dirty="0" smtClean="0"/>
              <a:t>Średnio </a:t>
            </a:r>
            <a:r>
              <a:rPr lang="pl-PL" sz="1100" b="1" dirty="0" smtClean="0"/>
              <a:t>3594 </a:t>
            </a:r>
            <a:r>
              <a:rPr lang="pl-PL" sz="1100" dirty="0" smtClean="0"/>
              <a:t>pożarów/województwo</a:t>
            </a:r>
            <a:endParaRPr lang="pl-PL" sz="1100" dirty="0"/>
          </a:p>
        </p:txBody>
      </p:sp>
      <p:sp>
        <p:nvSpPr>
          <p:cNvPr id="23" name="Prostokąt 22"/>
          <p:cNvSpPr/>
          <p:nvPr/>
        </p:nvSpPr>
        <p:spPr>
          <a:xfrm>
            <a:off x="3563888" y="4929548"/>
            <a:ext cx="240161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/>
              <a:t>W </a:t>
            </a:r>
            <a:r>
              <a:rPr lang="pl-PL" sz="1100" b="1" dirty="0" smtClean="0"/>
              <a:t>2013</a:t>
            </a:r>
            <a:r>
              <a:rPr lang="pl-PL" sz="1100" dirty="0" smtClean="0"/>
              <a:t> </a:t>
            </a:r>
            <a:r>
              <a:rPr lang="pl-PL" sz="1100" dirty="0"/>
              <a:t>roku powstało </a:t>
            </a:r>
            <a:r>
              <a:rPr lang="pl-PL" sz="1100" b="1" dirty="0" smtClean="0">
                <a:solidFill>
                  <a:srgbClr val="FF0000"/>
                </a:solidFill>
              </a:rPr>
              <a:t>39855 </a:t>
            </a:r>
            <a:r>
              <a:rPr lang="pl-PL" sz="1100" dirty="0"/>
              <a:t>pożarów</a:t>
            </a:r>
          </a:p>
          <a:p>
            <a:r>
              <a:rPr lang="pl-PL" sz="1100" dirty="0" smtClean="0"/>
              <a:t>Średnio </a:t>
            </a:r>
            <a:r>
              <a:rPr lang="pl-PL" sz="1100" b="1" dirty="0" smtClean="0"/>
              <a:t>2490 </a:t>
            </a:r>
            <a:r>
              <a:rPr lang="pl-PL" sz="1100" dirty="0" smtClean="0"/>
              <a:t>pożarów/województwo</a:t>
            </a:r>
            <a:endParaRPr lang="pl-PL" sz="1100" dirty="0"/>
          </a:p>
        </p:txBody>
      </p:sp>
      <p:pic>
        <p:nvPicPr>
          <p:cNvPr id="24" name="Obraz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1" y="14602"/>
            <a:ext cx="2771800" cy="656722"/>
          </a:xfrm>
          <a:prstGeom prst="rect">
            <a:avLst/>
          </a:prstGeom>
        </p:spPr>
      </p:pic>
      <p:pic>
        <p:nvPicPr>
          <p:cNvPr id="25" name="Obraz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998" y="25215"/>
            <a:ext cx="811497" cy="81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58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73759" cy="6858000"/>
          </a:xfrm>
          <a:prstGeom prst="rect">
            <a:avLst/>
          </a:prstGeom>
        </p:spPr>
      </p:pic>
      <p:sp>
        <p:nvSpPr>
          <p:cNvPr id="5" name="pole tekstowe 1"/>
          <p:cNvSpPr txBox="1"/>
          <p:nvPr/>
        </p:nvSpPr>
        <p:spPr>
          <a:xfrm>
            <a:off x="34141" y="656723"/>
            <a:ext cx="9144000" cy="68404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800" b="1" dirty="0" smtClean="0"/>
              <a:t>Pożary traw w poszczególnych województwach </a:t>
            </a:r>
          </a:p>
          <a:p>
            <a:pPr algn="ctr"/>
            <a:r>
              <a:rPr lang="pl-PL" sz="1800" b="1" dirty="0" smtClean="0"/>
              <a:t>w przeliczeniu na 1 000 mieszkańców w 2015 roku</a:t>
            </a:r>
            <a:endParaRPr lang="pl-PL" sz="1800" b="1" dirty="0"/>
          </a:p>
        </p:txBody>
      </p:sp>
      <p:grpSp>
        <p:nvGrpSpPr>
          <p:cNvPr id="7" name="Grupa 7"/>
          <p:cNvGrpSpPr>
            <a:grpSpLocks/>
          </p:cNvGrpSpPr>
          <p:nvPr/>
        </p:nvGrpSpPr>
        <p:grpSpPr bwMode="auto">
          <a:xfrm>
            <a:off x="311979" y="5492750"/>
            <a:ext cx="2374900" cy="1141412"/>
            <a:chOff x="395536" y="5373216"/>
            <a:chExt cx="2376264" cy="1141095"/>
          </a:xfrm>
        </p:grpSpPr>
        <p:grpSp>
          <p:nvGrpSpPr>
            <p:cNvPr id="8" name="Grupa 20"/>
            <p:cNvGrpSpPr>
              <a:grpSpLocks/>
            </p:cNvGrpSpPr>
            <p:nvPr/>
          </p:nvGrpSpPr>
          <p:grpSpPr bwMode="auto">
            <a:xfrm>
              <a:off x="395536" y="5445224"/>
              <a:ext cx="144016" cy="1011742"/>
              <a:chOff x="395536" y="5373216"/>
              <a:chExt cx="144016" cy="1011742"/>
            </a:xfrm>
          </p:grpSpPr>
          <p:sp>
            <p:nvSpPr>
              <p:cNvPr id="14" name="Prostokąt 15"/>
              <p:cNvSpPr>
                <a:spLocks noChangeArrowheads="1"/>
              </p:cNvSpPr>
              <p:nvPr/>
            </p:nvSpPr>
            <p:spPr bwMode="auto">
              <a:xfrm>
                <a:off x="395536" y="5373216"/>
                <a:ext cx="144016" cy="147646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15" name="Prostokąt 16"/>
              <p:cNvSpPr>
                <a:spLocks noChangeArrowheads="1"/>
              </p:cNvSpPr>
              <p:nvPr/>
            </p:nvSpPr>
            <p:spPr bwMode="auto">
              <a:xfrm>
                <a:off x="395536" y="5949280"/>
                <a:ext cx="125168" cy="147646"/>
              </a:xfrm>
              <a:prstGeom prst="rect">
                <a:avLst/>
              </a:prstGeom>
              <a:solidFill>
                <a:srgbClr val="FFC0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pl-PL" altLang="pl-PL" sz="2400">
                  <a:solidFill>
                    <a:srgbClr val="FFC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Prostokąt 17"/>
              <p:cNvSpPr>
                <a:spLocks noChangeArrowheads="1"/>
              </p:cNvSpPr>
              <p:nvPr/>
            </p:nvSpPr>
            <p:spPr bwMode="auto">
              <a:xfrm>
                <a:off x="395536" y="6237312"/>
                <a:ext cx="125168" cy="147646"/>
              </a:xfrm>
              <a:prstGeom prst="rect">
                <a:avLst/>
              </a:prstGeom>
              <a:solidFill>
                <a:srgbClr val="FF33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17" name="Prostokąt 18"/>
              <p:cNvSpPr>
                <a:spLocks noChangeArrowheads="1"/>
              </p:cNvSpPr>
              <p:nvPr/>
            </p:nvSpPr>
            <p:spPr bwMode="auto">
              <a:xfrm>
                <a:off x="395536" y="5661248"/>
                <a:ext cx="125168" cy="147646"/>
              </a:xfrm>
              <a:prstGeom prst="rect">
                <a:avLst/>
              </a:prstGeom>
              <a:solidFill>
                <a:srgbClr val="00B05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pl-PL" altLang="pl-PL" sz="2400">
                  <a:latin typeface="Times New Roman" pitchFamily="18" charset="0"/>
                </a:endParaRPr>
              </a:p>
            </p:txBody>
          </p:sp>
        </p:grpSp>
        <p:grpSp>
          <p:nvGrpSpPr>
            <p:cNvPr id="9" name="Grupa 21"/>
            <p:cNvGrpSpPr>
              <a:grpSpLocks/>
            </p:cNvGrpSpPr>
            <p:nvPr/>
          </p:nvGrpSpPr>
          <p:grpSpPr bwMode="auto">
            <a:xfrm>
              <a:off x="539552" y="5373216"/>
              <a:ext cx="2232248" cy="1141095"/>
              <a:chOff x="539552" y="5301208"/>
              <a:chExt cx="2232248" cy="1141095"/>
            </a:xfrm>
          </p:grpSpPr>
          <p:sp>
            <p:nvSpPr>
              <p:cNvPr id="10" name="pole tekstowe 9"/>
              <p:cNvSpPr txBox="1"/>
              <p:nvPr/>
            </p:nvSpPr>
            <p:spPr>
              <a:xfrm>
                <a:off x="540082" y="5301208"/>
                <a:ext cx="2231718" cy="27773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pl-PL" sz="1200" b="1" dirty="0">
                    <a:latin typeface="+mn-lt"/>
                  </a:rPr>
                  <a:t>Poniżej 50% średniej</a:t>
                </a:r>
              </a:p>
            </p:txBody>
          </p:sp>
          <p:sp>
            <p:nvSpPr>
              <p:cNvPr id="11" name="pole tekstowe 10"/>
              <p:cNvSpPr txBox="1"/>
              <p:nvPr/>
            </p:nvSpPr>
            <p:spPr>
              <a:xfrm>
                <a:off x="540082" y="5588465"/>
                <a:ext cx="2231718" cy="27773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pl-PL" sz="1200" b="1" dirty="0">
                    <a:latin typeface="+mn-lt"/>
                  </a:rPr>
                  <a:t>Poniżej średniej</a:t>
                </a:r>
              </a:p>
            </p:txBody>
          </p:sp>
          <p:sp>
            <p:nvSpPr>
              <p:cNvPr id="12" name="pole tekstowe 11"/>
              <p:cNvSpPr txBox="1"/>
              <p:nvPr/>
            </p:nvSpPr>
            <p:spPr>
              <a:xfrm>
                <a:off x="540082" y="5877310"/>
                <a:ext cx="2231718" cy="27773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pl-PL" sz="1200" b="1" dirty="0">
                    <a:latin typeface="+mn-lt"/>
                  </a:rPr>
                  <a:t>Powyżej średniej</a:t>
                </a:r>
              </a:p>
            </p:txBody>
          </p:sp>
          <p:sp>
            <p:nvSpPr>
              <p:cNvPr id="13" name="pole tekstowe 12"/>
              <p:cNvSpPr txBox="1"/>
              <p:nvPr/>
            </p:nvSpPr>
            <p:spPr>
              <a:xfrm>
                <a:off x="540082" y="6164568"/>
                <a:ext cx="2231718" cy="27773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pl-PL" sz="1200" b="1" dirty="0">
                    <a:latin typeface="+mn-lt"/>
                  </a:rPr>
                  <a:t>Powyżej </a:t>
                </a:r>
                <a:r>
                  <a:rPr lang="pl-PL" sz="1200" b="1" dirty="0" smtClean="0">
                    <a:latin typeface="+mn-lt"/>
                  </a:rPr>
                  <a:t>150</a:t>
                </a:r>
                <a:r>
                  <a:rPr lang="pl-PL" sz="1200" b="1" dirty="0">
                    <a:latin typeface="+mn-lt"/>
                  </a:rPr>
                  <a:t>% średniej</a:t>
                </a:r>
              </a:p>
            </p:txBody>
          </p:sp>
        </p:grpSp>
      </p:grpSp>
      <p:sp>
        <p:nvSpPr>
          <p:cNvPr id="2" name="Prostokąt 1"/>
          <p:cNvSpPr/>
          <p:nvPr/>
        </p:nvSpPr>
        <p:spPr>
          <a:xfrm>
            <a:off x="274446" y="5215750"/>
            <a:ext cx="21721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dirty="0" smtClean="0"/>
              <a:t>Średnia </a:t>
            </a:r>
            <a:r>
              <a:rPr lang="pl-PL" sz="1200" b="1" dirty="0" smtClean="0"/>
              <a:t>2,34 </a:t>
            </a:r>
            <a:r>
              <a:rPr lang="pl-PL" sz="1200" dirty="0" smtClean="0"/>
              <a:t>pożaru/1 000 osób</a:t>
            </a:r>
            <a:endParaRPr lang="pl-PL" sz="1200" dirty="0"/>
          </a:p>
        </p:txBody>
      </p:sp>
      <p:pic>
        <p:nvPicPr>
          <p:cNvPr id="20" name="Obraz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1" y="14602"/>
            <a:ext cx="2771800" cy="656722"/>
          </a:xfrm>
          <a:prstGeom prst="rect">
            <a:avLst/>
          </a:prstGeom>
        </p:spPr>
      </p:pic>
      <p:pic>
        <p:nvPicPr>
          <p:cNvPr id="21" name="Obraz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998" y="25215"/>
            <a:ext cx="811497" cy="811497"/>
          </a:xfrm>
          <a:prstGeom prst="rect">
            <a:avLst/>
          </a:prstGeom>
        </p:spPr>
      </p:pic>
      <p:sp>
        <p:nvSpPr>
          <p:cNvPr id="22" name="pole tekstowe 21"/>
          <p:cNvSpPr txBox="1"/>
          <p:nvPr/>
        </p:nvSpPr>
        <p:spPr>
          <a:xfrm>
            <a:off x="2281404" y="6214845"/>
            <a:ext cx="6660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W </a:t>
            </a:r>
            <a:r>
              <a:rPr lang="pl-PL" sz="1600" b="1" dirty="0" smtClean="0"/>
              <a:t>2015</a:t>
            </a:r>
            <a:r>
              <a:rPr lang="pl-PL" sz="1600" dirty="0" smtClean="0"/>
              <a:t> roku powstało </a:t>
            </a:r>
            <a:r>
              <a:rPr lang="pl-PL" sz="1600" b="1" dirty="0" smtClean="0">
                <a:solidFill>
                  <a:srgbClr val="FF0000"/>
                </a:solidFill>
              </a:rPr>
              <a:t>82 802 </a:t>
            </a:r>
            <a:r>
              <a:rPr lang="pl-PL" sz="1600" dirty="0" smtClean="0"/>
              <a:t>pożarów traw, </a:t>
            </a:r>
          </a:p>
          <a:p>
            <a:r>
              <a:rPr lang="pl-PL" sz="1600" dirty="0" smtClean="0"/>
              <a:t>spłonęły </a:t>
            </a:r>
            <a:r>
              <a:rPr lang="pl-PL" sz="1600" b="1" dirty="0" smtClean="0">
                <a:solidFill>
                  <a:srgbClr val="00B050"/>
                </a:solidFill>
              </a:rPr>
              <a:t>42 703 ha</a:t>
            </a:r>
            <a:r>
              <a:rPr lang="pl-PL" sz="1600" dirty="0" smtClean="0">
                <a:solidFill>
                  <a:srgbClr val="00B050"/>
                </a:solidFill>
              </a:rPr>
              <a:t> </a:t>
            </a:r>
            <a:r>
              <a:rPr lang="pl-PL" sz="1600" dirty="0" smtClean="0"/>
              <a:t>powierzchni traw </a:t>
            </a:r>
            <a:r>
              <a:rPr lang="pl-PL" sz="1600" dirty="0"/>
              <a:t>na łąkach i nieużytkach rolnych</a:t>
            </a:r>
          </a:p>
        </p:txBody>
      </p:sp>
      <p:graphicFrame>
        <p:nvGraphicFramePr>
          <p:cNvPr id="23" name="Wykres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738025"/>
              </p:ext>
            </p:extLst>
          </p:nvPr>
        </p:nvGraphicFramePr>
        <p:xfrm>
          <a:off x="107504" y="1383191"/>
          <a:ext cx="8834132" cy="386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7551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507</Words>
  <Application>Microsoft Office PowerPoint</Application>
  <PresentationFormat>Pokaz na ekranie (4:3)</PresentationFormat>
  <Paragraphs>163</Paragraphs>
  <Slides>14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Karol Kierzkowski</dc:creator>
  <cp:lastModifiedBy>Karol Kierzkowski</cp:lastModifiedBy>
  <cp:revision>77</cp:revision>
  <dcterms:created xsi:type="dcterms:W3CDTF">2015-06-29T13:25:37Z</dcterms:created>
  <dcterms:modified xsi:type="dcterms:W3CDTF">2016-03-11T07:57:31Z</dcterms:modified>
</cp:coreProperties>
</file>