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7" r:id="rId2"/>
    <p:sldId id="312" r:id="rId3"/>
    <p:sldId id="293" r:id="rId4"/>
    <p:sldId id="305" r:id="rId5"/>
    <p:sldId id="306" r:id="rId6"/>
    <p:sldId id="308" r:id="rId7"/>
    <p:sldId id="311" r:id="rId8"/>
    <p:sldId id="318" r:id="rId9"/>
    <p:sldId id="319" r:id="rId10"/>
    <p:sldId id="325" r:id="rId11"/>
    <p:sldId id="320" r:id="rId12"/>
    <p:sldId id="321" r:id="rId13"/>
    <p:sldId id="326" r:id="rId14"/>
    <p:sldId id="327" r:id="rId15"/>
    <p:sldId id="322" r:id="rId16"/>
    <p:sldId id="323" r:id="rId17"/>
    <p:sldId id="324" r:id="rId18"/>
    <p:sldId id="328" r:id="rId19"/>
    <p:sldId id="329" r:id="rId20"/>
    <p:sldId id="330" r:id="rId21"/>
    <p:sldId id="331" r:id="rId22"/>
    <p:sldId id="332" r:id="rId23"/>
    <p:sldId id="309" r:id="rId24"/>
    <p:sldId id="313" r:id="rId25"/>
    <p:sldId id="315" r:id="rId26"/>
    <p:sldId id="316" r:id="rId27"/>
    <p:sldId id="314" r:id="rId28"/>
  </p:sldIdLst>
  <p:sldSz cx="9144000" cy="6858000" type="screen4x3"/>
  <p:notesSz cx="6805613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łowski Marcin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622"/>
    <a:srgbClr val="DADADA"/>
    <a:srgbClr val="FFED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108" d="100"/>
          <a:sy n="108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8ECB5-4144-4EC9-B4CC-40E4CBBE493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16654-A377-4BC7-B2F2-80D452834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35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D9A7-1780-403D-AF0D-8CF9C4C82B19}" type="datetime1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64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1218-2A36-4352-8FAA-C1C6CA4BFABE}" type="datetime1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56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FA40-BC02-47FE-BF96-0A24FB7198F8}" type="datetime1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49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282C-7E84-4190-9A5A-42FCAC7E8755}" type="datetime1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43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5EE6-3A7B-49C4-B826-C3A15175A177}" type="datetime1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93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797-17F9-47A6-BADB-4D1470C18D87}" type="datetime1">
              <a:rPr lang="pl-PL" smtClean="0"/>
              <a:t>2017-01-09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58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C70A-64CD-49E4-A665-BBE5D6E331B1}" type="datetime1">
              <a:rPr lang="pl-PL" smtClean="0"/>
              <a:t>2017-01-09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19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0B7-9D09-4975-ADD0-9B67C7CDF154}" type="datetime1">
              <a:rPr lang="pl-PL" smtClean="0"/>
              <a:t>2017-01-09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1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348-3768-45B4-8FD3-DC828555C025}" type="datetime1">
              <a:rPr lang="pl-PL" smtClean="0"/>
              <a:t>2017-01-09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75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AAFF-2292-4EE6-BA45-B8CDFCC2E8B2}" type="datetime1">
              <a:rPr lang="pl-PL" smtClean="0"/>
              <a:t>2017-01-09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53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93B-FE55-4DD0-81E6-E5E90F97A238}" type="datetime1">
              <a:rPr lang="pl-PL" smtClean="0"/>
              <a:t>2017-01-09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Komenda Główna Państwowej Straży Pożarnej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40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685E-45F5-457A-9EC6-89D315A21CAD}" type="datetime1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Komenda Główna Państwowej Straży Pożarnej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6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dirty="0"/>
              <a:t>KAMPANIA SPOŁECZNA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2317631"/>
            <a:ext cx="2955798" cy="380881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06" y="1640716"/>
            <a:ext cx="4898196" cy="48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8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8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Co możesz jeszcze zrobić, zanim przyjedzie straż pożarna?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5002" y="1905165"/>
            <a:ext cx="8229600" cy="15121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4800" dirty="0"/>
              <a:t>Jeśli sam nie jesteś w stanie ugasić pożaru, natychmiast opuść mieszkanie, zamykając drzwi jedynie na klamkę – nie zamykaj ich na zamek.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8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Pożar odciął Ci drogę ewakuacji? Nie panikuj!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Idź do pokoju z oknem lub balkonem, znajdującego się jak najdalej od miejsca pożaru.</a:t>
            </a:r>
          </a:p>
          <a:p>
            <a:pPr marL="0" indent="0">
              <a:buNone/>
            </a:pPr>
            <a:r>
              <a:rPr lang="pl-PL" sz="2800" dirty="0"/>
              <a:t>Jeśli to możliwe – zabierz ze sobą mokry ręcznik lub koc wykonany z naturalnych materiałów (lnu, wełny, bawełny itp.) i zamknij za sobą drzwi na klamkę.</a:t>
            </a:r>
          </a:p>
          <a:p>
            <a:pPr marL="0" indent="0">
              <a:buNone/>
            </a:pPr>
            <a:r>
              <a:rPr lang="pl-PL" sz="2800" dirty="0"/>
              <a:t>Wzywaj pomoc przez okno lub z balkonu.</a:t>
            </a:r>
          </a:p>
          <a:p>
            <a:pPr marL="0" indent="0">
              <a:buNone/>
            </a:pPr>
            <a:r>
              <a:rPr lang="pl-PL" sz="2800" dirty="0"/>
              <a:t>Jeśli temperatura i zadymienie wzrastają: połóż się na balkonie, pod oknem, i przykryj szczelnie trudno palnym okryciem wykonanym z naturalnych materiałów.</a:t>
            </a:r>
          </a:p>
          <a:p>
            <a:pPr marL="0" indent="0" algn="just">
              <a:buNone/>
            </a:pP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Pali się sąsiednie mieszkanie?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9778" y="1772816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Jeśli doszło do pożaru w mieszkaniu obok lub na niższej kondygnacji, największym zagrożeniem jest (może być) dla Ciebie toksyczny dym, dlatego:</a:t>
            </a:r>
          </a:p>
          <a:p>
            <a:pPr marL="0" indent="0">
              <a:buNone/>
            </a:pPr>
            <a:r>
              <a:rPr lang="pl-PL" dirty="0"/>
              <a:t>jeśli to możliwe – ostrzeż zagrożone osoby i ewakuuj się z budynku, natomiast gdy zagrożenie jest zbyt duże, zostań w swoim mieszkaniu i zamknij drzwi wejściowe jedynie na klamkę,</a:t>
            </a:r>
          </a:p>
          <a:p>
            <a:pPr marL="0" indent="0" algn="just">
              <a:buNone/>
            </a:pP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Pali się sąsiednie mieszkanie?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w miarę możliwości usuń materiały palne z balkonu, tj. rozwieszone pranie, papierowe opakowania itp.,</a:t>
            </a:r>
          </a:p>
          <a:p>
            <a:pPr marL="0" indent="0">
              <a:buNone/>
            </a:pPr>
            <a:r>
              <a:rPr lang="pl-PL" dirty="0"/>
              <a:t>zamknij okna, przez które może dostać się dym lub ogień do mieszkania,</a:t>
            </a:r>
          </a:p>
          <a:p>
            <a:pPr marL="0" indent="0">
              <a:buNone/>
            </a:pPr>
            <a:r>
              <a:rPr lang="pl-PL" dirty="0"/>
              <a:t>przygotuj zapas wody do gaszenia lub chłodzenia przepustów instalacyjnych, ram okiennych – napełnij wannę, wiadra, zlew w kuchni,</a:t>
            </a:r>
          </a:p>
          <a:p>
            <a:r>
              <a:rPr lang="pl-PL" dirty="0"/>
              <a:t>zakręć zawór gazu, wyłącz wszystkie urządzenia zasilane energią elektryczną,</a:t>
            </a:r>
          </a:p>
          <a:p>
            <a:r>
              <a:rPr lang="pl-PL" dirty="0"/>
              <a:t>zabezpiecz drzwi wejściowe do mieszkania przed przedostawaniem się dymu do środka – w otwory i nieszczelności wciśnij mokry ręcznik</a:t>
            </a:r>
          </a:p>
          <a:p>
            <a:r>
              <a:rPr lang="pl-PL" dirty="0"/>
              <a:t>jeżeli poczujesz się zagrożony, wezwij pomoc przez otwarte okno lub z balkonu,</a:t>
            </a:r>
          </a:p>
          <a:p>
            <a:r>
              <a:rPr lang="pl-PL" dirty="0"/>
              <a:t>staraj się być jak najdalej od miejsca, w którym są płomienie lub dym.</a:t>
            </a:r>
          </a:p>
          <a:p>
            <a:pPr marL="0" indent="0" algn="just">
              <a:buNone/>
            </a:pP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Pali się sąsiednie mieszkanie?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zabezpiecz drzwi wejściowe do mieszkania przed przedostawaniem się dymu do środka – w otwory i nieszczelności wciśnij mokry ręcznik</a:t>
            </a:r>
          </a:p>
          <a:p>
            <a:pPr marL="0" indent="0">
              <a:buNone/>
            </a:pPr>
            <a:r>
              <a:rPr lang="pl-PL" dirty="0"/>
              <a:t>jeżeli poczujesz się zagrożony, wezwij pomoc przez otwarte okno lub z balkonu,</a:t>
            </a:r>
          </a:p>
          <a:p>
            <a:pPr marL="0" indent="0">
              <a:buNone/>
            </a:pPr>
            <a:r>
              <a:rPr lang="pl-PL" dirty="0"/>
              <a:t>staraj się być jak najdalej od miejsca, w którym są płomienie lub dym.</a:t>
            </a:r>
          </a:p>
          <a:p>
            <a:pPr marL="0" indent="0" algn="just">
              <a:buNone/>
            </a:pP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Pali się na wyższej kondygnacji?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Zostań w mieszkaniu, chyba że strażacy każą Ci je opuścić.</a:t>
            </a:r>
          </a:p>
          <a:p>
            <a:pPr marL="0" indent="0">
              <a:buNone/>
            </a:pPr>
            <a:r>
              <a:rPr lang="pl-PL" dirty="0"/>
              <a:t>Wychodząc z mieszkania, zamknij drzwi na klucz, aby osoby, które będą schodziły zadymioną klatką schodową, pomyłkowo do niego nie weszły.</a:t>
            </a:r>
          </a:p>
          <a:p>
            <a:pPr marL="0" indent="0" algn="just">
              <a:buNone/>
            </a:pP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6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Co i jak gasić?</a:t>
            </a:r>
            <a:br>
              <a:rPr lang="pl-PL" sz="3600" dirty="0"/>
            </a:br>
            <a:r>
              <a:rPr lang="pl-PL" sz="3600" b="1" dirty="0"/>
              <a:t>Palący się olej w kuchni.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Dbając o własne bezpieczeństwo, wyłącz dopływ gazu lub płytę grzejną, a następnie przykryj garnek (patelnię) pokrywką. Do ugaszenia ognia możesz również użyć koca gaśniczego lub gaśnicy przeznaczonej do pożarów grupy F (do gaszenia tłuszczów i olejów w urządzeniach kuchennych). Nie zalewaj płonącego tłuszczu wodą, gdyż woda gwałtownie odparuje, poparzy Cię, a pożar się „rozleje”! Po stłumieniu ognia nie przesuwaj garnka i nie przenoś go aż do całkowitego ostudzenia tłuszczu.</a:t>
            </a:r>
          </a:p>
          <a:p>
            <a:pPr marL="0" indent="0" algn="just">
              <a:buNone/>
            </a:pP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9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Co i jak gasić? </a:t>
            </a:r>
            <a:br>
              <a:rPr lang="pl-PL" sz="3600" b="1" dirty="0"/>
            </a:br>
            <a:r>
              <a:rPr lang="pl-PL" sz="3600" b="1" dirty="0"/>
              <a:t>Urządzenie elektryczne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7782" y="1905165"/>
            <a:ext cx="8229600" cy="15121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 Jeśli urządzenie jest pod napięciem, nie wolno gasić go wodą! Jeżeli pożar jest niewielki, możesz spróbować go ugasić. Odetnij dopływ prądu poprzez wyjęcie wtyczki z kontaktu (np. drewnianym kijem od szczotki) lub odłączenie bezpieczników. Zrobiłeś to? Możesz ugasić pożar gaśnicą, kocem gaśniczym, wodą lub piaskiem.</a:t>
            </a: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51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Co i jak gasić? </a:t>
            </a:r>
            <a:br>
              <a:rPr lang="pl-PL" sz="3600" b="1" dirty="0"/>
            </a:br>
            <a:r>
              <a:rPr lang="pl-PL" sz="3600" b="1" dirty="0"/>
              <a:t>Palące się ubranie.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15121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3000" b="1" dirty="0"/>
              <a:t>Człowiek, na którym pali się ubranie</a:t>
            </a:r>
            <a:r>
              <a:rPr lang="pl-PL" sz="3000" dirty="0"/>
              <a:t> najczęściej będzie biegł, uciekał, wykonywał nieskoordynowane ruchy. Przewróć go twarzą do ziemi. W ten sposób zabezpieczysz jego drogi oddechowe przed wniknięciem toksycznego i gorącego dymu. Płonącą odzież najlepiej ugasić kocem gaśniczym, jeżeli nie masz go w zasięgu ręki, możesz użyć swojego ubrania lub innego dużego kawałka materiału. Możesz też użyć wody. Gaszenie rozpocznij od głowy, przesuwając się w kierunku stóp. 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0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Ewakuuj się, </a:t>
            </a:r>
            <a:br>
              <a:rPr lang="pl-PL" sz="3600" b="1" dirty="0"/>
            </a:br>
            <a:r>
              <a:rPr lang="pl-PL" sz="3600" b="1" dirty="0"/>
              <a:t>a nie tylko uciekaj!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7782" y="1905165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Bardzo często ludzie giną w pożarach przez swoją niewiedzę, złe warunki techniczno-budo-wlane lub przez to, że nie słuchają poleceń strażaków. Dlatego właśnie tak ważna jest znajomość podstawowych zasad ewakuacji. Nie chodzi tylko o to, aby uciekać na oślep, lecz by świadomie się ratować.</a:t>
            </a:r>
            <a:br>
              <a:rPr lang="pl-PL" dirty="0"/>
            </a:br>
            <a:endParaRPr lang="pl-PL" dirty="0"/>
          </a:p>
          <a:p>
            <a:pPr marL="0" indent="0" algn="just">
              <a:buNone/>
            </a:pP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4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dirty="0"/>
              <a:t>DOSTĘP DO MATERIAŁÓW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2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38083"/>
            <a:ext cx="584537" cy="7532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45" y="5450009"/>
            <a:ext cx="1271466" cy="127146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88262"/>
            <a:ext cx="9144000" cy="288147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29995" y="5268246"/>
            <a:ext cx="5661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>
                <a:solidFill>
                  <a:srgbClr val="FF0000"/>
                </a:solidFill>
              </a:rPr>
              <a:t>www.straz.zary.pl</a:t>
            </a:r>
          </a:p>
        </p:txBody>
      </p:sp>
    </p:spTree>
    <p:extLst>
      <p:ext uri="{BB962C8B-B14F-4D97-AF65-F5344CB8AC3E}">
        <p14:creationId xmlns:p14="http://schemas.microsoft.com/office/powerpoint/2010/main" val="95805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Zasady dobrej ewakuacji.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5002" y="1700808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Pamiętaj, że w pierwszej kolejności ratujemy zagrożone życie ludzkie.</a:t>
            </a:r>
          </a:p>
          <a:p>
            <a:pPr marL="0" indent="0">
              <a:buNone/>
            </a:pPr>
            <a:r>
              <a:rPr lang="pl-PL" dirty="0"/>
              <a:t>Jeśli zauważyłeś pożar, pierwszą czynnością, jaką powinieneś wykonać, jest zaalarmowanie osób przebywających w domu. Wyjdź na klatkę schodową i zaalarmuj sąsiadów krzykiem. Następnie wezwij straż pożarną.</a:t>
            </a:r>
          </a:p>
          <a:p>
            <a:r>
              <a:rPr lang="pl-PL" dirty="0"/>
              <a:t>Wybierz najkrótszą oznakowaną drogę ewakuacyjną – tak, by znaleźć się poza strefą pożaru, a najlepiej poza budynkiem.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Zasady dobrej ewakuacji.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2937" y="1700808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Z silnie zadymionych pomieszczeń wychodź w pozycji pochylonej, idź wzdłuż ściany, żeby nie stracić orientacji w pomieszczeniach. Zabezpiecz drogi oddechowe, np. zmoczonym w wodzie materiałem.</a:t>
            </a:r>
          </a:p>
          <a:p>
            <a:pPr marL="0" indent="0">
              <a:buNone/>
            </a:pPr>
            <a:r>
              <a:rPr lang="pl-PL" sz="3000" dirty="0"/>
              <a:t>Nie otwieraj bez potrzeby drzwi do pomieszczeń objętych pożarem. Nagły dopływ powietrza sprzyja gwałtownemu rozprzestrzenianiu się ognia. Jeśli musisz otworzyć drzwi do takiego pomieszczenia, stań przy ścianie obok drzwi i dopiero je otwórz.</a:t>
            </a:r>
          </a:p>
          <a:p>
            <a:pPr marL="0" indent="0" algn="just">
              <a:buNone/>
            </a:pPr>
            <a:endParaRPr lang="pl-PL" sz="3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Zasady dobrej ewakuacji.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5002" y="1562873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Współpracuj z osobą, która kieruje ewakuacją. Wykonuj jej polecenia. Nie panikuj i staraj się uspokoić innych.</a:t>
            </a:r>
          </a:p>
          <a:p>
            <a:pPr marL="0" indent="0">
              <a:buNone/>
            </a:pPr>
            <a:r>
              <a:rPr lang="pl-PL" sz="3000" dirty="0"/>
              <a:t>Wskazuj innym drogę ewakuacji i pomagaj osobom mniej sprawnym od Ciebie.</a:t>
            </a:r>
          </a:p>
          <a:p>
            <a:pPr marL="0" indent="0">
              <a:buNone/>
            </a:pPr>
            <a:r>
              <a:rPr lang="pl-PL" sz="3000" dirty="0"/>
              <a:t>Nie korzystaj z windy (dźwigu)! Możesz w niej zostać uwięziony. Do wyjścia używaj klatki schodowej.</a:t>
            </a:r>
          </a:p>
          <a:p>
            <a:r>
              <a:rPr lang="pl-PL" sz="3000" dirty="0"/>
              <a:t>Rozejrzyj się! Widzisz swoich znajomych, sąsiadów? A może kogoś brak? Powiadom o tym kierującego ewakuacją.</a:t>
            </a:r>
          </a:p>
          <a:p>
            <a:pPr marL="0" indent="0">
              <a:buNone/>
            </a:pPr>
            <a:endParaRPr lang="pl-PL" sz="3000" dirty="0"/>
          </a:p>
          <a:p>
            <a:pPr marL="0" indent="0" algn="just">
              <a:buNone/>
            </a:pPr>
            <a:endParaRPr lang="pl-PL" sz="3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44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" y="260648"/>
            <a:ext cx="903508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80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3" y="404664"/>
            <a:ext cx="914394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" y="451222"/>
            <a:ext cx="9003174" cy="5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83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" y="451222"/>
            <a:ext cx="9003174" cy="5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62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" y="451222"/>
            <a:ext cx="9003174" cy="5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32349"/>
            <a:ext cx="8208912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8072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Skąd się bierze czad 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72816"/>
            <a:ext cx="7560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Tlenek węgla, potocznie </a:t>
            </a:r>
            <a:r>
              <a:rPr lang="pl-PL" b="1" dirty="0">
                <a:solidFill>
                  <a:srgbClr val="BE1622"/>
                </a:solidFill>
              </a:rPr>
              <a:t>czad</a:t>
            </a:r>
            <a:r>
              <a:rPr lang="pl-PL" dirty="0"/>
              <a:t>, powstaje przy niepełnym spalaniu materiałów palnych. </a:t>
            </a:r>
          </a:p>
          <a:p>
            <a:pPr marL="0" indent="0" algn="just">
              <a:buNone/>
            </a:pPr>
            <a:r>
              <a:rPr lang="pl-PL" dirty="0"/>
              <a:t>Proces ten zachodzi przy niedostatku tlenu  w otaczającej atmosferze.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2" y="20051"/>
            <a:ext cx="8208912" cy="1905165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556048" y="427038"/>
            <a:ext cx="648072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Czad, dlaczego jest tak niebezpieczny?</a:t>
            </a:r>
            <a:endParaRPr lang="pl-PL" sz="3600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621495" y="196917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jest gazem </a:t>
            </a:r>
            <a:r>
              <a:rPr lang="pl-PL" b="1" dirty="0">
                <a:solidFill>
                  <a:srgbClr val="BE1622"/>
                </a:solidFill>
              </a:rPr>
              <a:t>niewyczuwalnym przez zmysły człowieka </a:t>
            </a:r>
            <a:r>
              <a:rPr lang="pl-PL" dirty="0"/>
              <a:t>(bezwonny, bezbarwny i pozbawiony smaku),</a:t>
            </a:r>
          </a:p>
          <a:p>
            <a:pPr algn="just"/>
            <a:r>
              <a:rPr lang="pl-PL" dirty="0"/>
              <a:t>blokuje dostęp tlenu do organizmu – wiąże się z hemoglobiną szybciej niż tlen, przy długotrwałym kontakcie powoduje  </a:t>
            </a:r>
            <a:r>
              <a:rPr lang="pl-PL" b="1" dirty="0">
                <a:solidFill>
                  <a:srgbClr val="BE1622"/>
                </a:solidFill>
              </a:rPr>
              <a:t>śmierć przez uduszenie.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Jak uniknąć zatrucia?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195" y="2060848"/>
            <a:ext cx="8229600" cy="1512167"/>
          </a:xfrm>
        </p:spPr>
        <p:txBody>
          <a:bodyPr>
            <a:noAutofit/>
          </a:bodyPr>
          <a:lstStyle/>
          <a:p>
            <a:pPr algn="just"/>
            <a:r>
              <a:rPr lang="pl-PL" sz="2700" b="1" dirty="0"/>
              <a:t>Nie bagatelizuj następujących </a:t>
            </a:r>
            <a:r>
              <a:rPr lang="pl-PL" sz="2700" b="1" dirty="0">
                <a:solidFill>
                  <a:srgbClr val="BE1622"/>
                </a:solidFill>
              </a:rPr>
              <a:t>objawów</a:t>
            </a:r>
            <a:r>
              <a:rPr lang="pl-PL" sz="2700" b="1" dirty="0"/>
              <a:t>: </a:t>
            </a:r>
            <a:r>
              <a:rPr lang="pl-PL" sz="2700" dirty="0"/>
              <a:t>duszności, bólów głowy, nudności, osłabienia, przyśpieszenia czynności serca, ponieważ mogą być sygnałem, że ulegasz zatruciu czadem. </a:t>
            </a:r>
          </a:p>
          <a:p>
            <a:pPr algn="just"/>
            <a:r>
              <a:rPr lang="pl-PL" sz="2700" dirty="0"/>
              <a:t>W takiej sytuacji </a:t>
            </a:r>
            <a:r>
              <a:rPr lang="pl-PL" sz="2700" b="1" dirty="0">
                <a:solidFill>
                  <a:srgbClr val="BE1622"/>
                </a:solidFill>
              </a:rPr>
              <a:t>natychmiast przewietrz mieszkanie</a:t>
            </a:r>
            <a:r>
              <a:rPr lang="pl-PL" sz="2700" dirty="0"/>
              <a:t>, w którym się znajdujesz, wyjdź na zewnątrz, zadbaj o bezpieczeństwo swojej rodziny, wezwij straż pożarną i zasięgnij porady lekarskiej.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5</a:t>
            </a:fld>
            <a:endParaRPr lang="pl-PL"/>
          </a:p>
        </p:txBody>
      </p:sp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134921-2009-48AA-8AAC-CC74404323F7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Tlenek węgla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195" y="2060848"/>
            <a:ext cx="8229600" cy="1512167"/>
          </a:xfrm>
        </p:spPr>
        <p:txBody>
          <a:bodyPr>
            <a:noAutofit/>
          </a:bodyPr>
          <a:lstStyle/>
          <a:p>
            <a:r>
              <a:rPr lang="pl-PL" b="1" dirty="0"/>
              <a:t>Tlenek węgla CO, potocznie zwany czadem.</a:t>
            </a:r>
            <a:endParaRPr lang="pl-PL" dirty="0"/>
          </a:p>
          <a:p>
            <a:r>
              <a:rPr lang="pl-PL" b="1" dirty="0"/>
              <a:t>W temperaturze pokojowej jest to bezbarwny i bezwonny gaz.</a:t>
            </a:r>
            <a:endParaRPr lang="pl-PL" dirty="0"/>
          </a:p>
          <a:p>
            <a:r>
              <a:rPr lang="pl-PL" b="1" dirty="0"/>
              <a:t>Ma silne własności toksyczne.</a:t>
            </a:r>
            <a:endParaRPr lang="pl-PL" dirty="0"/>
          </a:p>
          <a:p>
            <a:r>
              <a:rPr lang="pl-PL" b="1" dirty="0"/>
              <a:t>Gromadzi się głównie pod sufitem ponieważ ma nieco mniejszą gęstość od powierza.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Pożar w mieszkaniu – co robić?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/>
              <a:t>Jeśli zauważyłeś pożar:</a:t>
            </a:r>
            <a:endParaRPr lang="pl-PL" dirty="0"/>
          </a:p>
          <a:p>
            <a:r>
              <a:rPr lang="pl-PL" dirty="0"/>
              <a:t>zaalarmuj osoby przebywające w mieszkaniu/domu,</a:t>
            </a:r>
          </a:p>
          <a:p>
            <a:r>
              <a:rPr lang="pl-PL" dirty="0"/>
              <a:t>wyjdź na klatkę schodową i zaalarmuj sąsiadów krzykiem,</a:t>
            </a:r>
          </a:p>
          <a:p>
            <a:r>
              <a:rPr lang="pl-PL" dirty="0"/>
              <a:t>wezwij straż pożarną,</a:t>
            </a:r>
          </a:p>
          <a:p>
            <a:r>
              <a:rPr lang="pl-PL" dirty="0"/>
              <a:t>wybierz numer alarmowy 112 lub 998, a po uzyskaniu połączenia spokojnie i wyraźnie powiedz: – co się pali – gdzie się pali – czy zagrożeni są ludzie.</a:t>
            </a:r>
          </a:p>
          <a:p>
            <a:pPr marL="0" indent="0" algn="just">
              <a:buNone/>
            </a:pP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8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Pożar w mieszkaniu – co robić?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15121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b="1" dirty="0"/>
              <a:t>Nie rozłączaj się pierwszy! </a:t>
            </a:r>
            <a:r>
              <a:rPr lang="pl-PL" dirty="0"/>
              <a:t>Dyżurny, który odbierze Twoje zgłoszenie, zada Ci dodatkowe pytania odnośnie zgłaszanego zdarzenia. Zapyta o Twoje imię i nazwisko, dokładny adres lub poprosi o inne informacje, które mogą być przydatne dla strażaków-ratowników. Poczekaj więc aż to dyżurny rozłączy się jako pierwszy, oczywiście pod warunkiem, że nie stanowi to dla Ciebie dodatkowego zagrożenia.</a:t>
            </a: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Co możesz jeszcze zrobić, zanim przyjedzie straż pożarna?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Wyprowadź z mieszkania dzieci i osoby niepełnosprawne.</a:t>
            </a:r>
          </a:p>
          <a:p>
            <a:pPr marL="0" indent="0">
              <a:buNone/>
            </a:pPr>
            <a:r>
              <a:rPr lang="pl-PL" sz="2800" dirty="0"/>
              <a:t>Jeżeli jest na to czas – weź ze sobą dokumenty oraz niezbędne lekarstwa.</a:t>
            </a:r>
          </a:p>
          <a:p>
            <a:pPr marL="0" indent="0">
              <a:buNone/>
            </a:pPr>
            <a:r>
              <a:rPr lang="pl-PL" sz="2800" dirty="0"/>
              <a:t>Dbając o własne bezpieczeństwo – spróbuj wyłączyć dopływ gazu i energii elektrycznej oraz usuń z zasięgu ognia materiały palne lub wartościowe rzeczy, a potem zacznij gasić pożar.</a:t>
            </a:r>
          </a:p>
          <a:p>
            <a:pPr marL="0" indent="0">
              <a:buNone/>
            </a:pPr>
            <a:r>
              <a:rPr lang="pl-PL" sz="2800" dirty="0"/>
              <a:t>Nie otwieraj okien. Nie dopuść do tego, by pożar odciął Ci drogę   ewakuacji.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     </a:t>
            </a:r>
            <a:endParaRPr lang="pl-PL" sz="27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14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802</Words>
  <Application>Microsoft Office PowerPoint</Application>
  <PresentationFormat>Pokaz na ekranie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Motyw pakietu Office</vt:lpstr>
      <vt:lpstr>KAMPANIA SPOŁECZNA</vt:lpstr>
      <vt:lpstr>DOSTĘP DO MATERIAŁÓW</vt:lpstr>
      <vt:lpstr>Skąd się bierze czad ?</vt:lpstr>
      <vt:lpstr>Czad, dlaczego jest tak niebezpieczny?</vt:lpstr>
      <vt:lpstr>Jak uniknąć zatrucia?</vt:lpstr>
      <vt:lpstr>Tlenek węgla</vt:lpstr>
      <vt:lpstr>Pożar w mieszkaniu – co robić?</vt:lpstr>
      <vt:lpstr>Pożar w mieszkaniu – co robić?</vt:lpstr>
      <vt:lpstr>Co możesz jeszcze zrobić, zanim przyjedzie straż pożarna?</vt:lpstr>
      <vt:lpstr>Co możesz jeszcze zrobić, zanim przyjedzie straż pożarna?</vt:lpstr>
      <vt:lpstr>Pożar odciął Ci drogę ewakuacji? Nie panikuj!</vt:lpstr>
      <vt:lpstr>Pali się sąsiednie mieszkanie?</vt:lpstr>
      <vt:lpstr>Pali się sąsiednie mieszkanie?</vt:lpstr>
      <vt:lpstr>Pali się sąsiednie mieszkanie?</vt:lpstr>
      <vt:lpstr>Pali się na wyższej kondygnacji?</vt:lpstr>
      <vt:lpstr>Co i jak gasić? Palący się olej w kuchni.</vt:lpstr>
      <vt:lpstr>Co i jak gasić?  Urządzenie elektryczne</vt:lpstr>
      <vt:lpstr>Co i jak gasić?  Palące się ubranie.</vt:lpstr>
      <vt:lpstr>Ewakuuj się,  a nie tylko uciekaj!</vt:lpstr>
      <vt:lpstr>Zasady dobrej ewakuacji.</vt:lpstr>
      <vt:lpstr>Zasady dobrej ewakuacji.</vt:lpstr>
      <vt:lpstr>Zasady dobrej ewakuacji.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Komenda Glowna Panstwowej Strazy Pozarnej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CZAD i OGIEŃ  – OBUDŹ CZUJNOŚĆ</dc:title>
  <dc:creator>Małgorzata Romanowska</dc:creator>
  <cp:lastModifiedBy>KP PSP Żary</cp:lastModifiedBy>
  <cp:revision>103</cp:revision>
  <cp:lastPrinted>2016-10-24T13:45:24Z</cp:lastPrinted>
  <dcterms:created xsi:type="dcterms:W3CDTF">2016-10-17T08:51:34Z</dcterms:created>
  <dcterms:modified xsi:type="dcterms:W3CDTF">2017-01-09T07:37:24Z</dcterms:modified>
</cp:coreProperties>
</file>